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12192000"/>
  <p:embeddedFontLst>
    <p:embeddedFont>
      <p:font typeface="微软雅黑" panose="020B0503020204020204" pitchFamily="34" charset="-122"/>
      <p:regular r:id="rId31"/>
      <p:bold r:id="rId32"/>
    </p:embeddedFont>
    <p:embeddedFont>
      <p:font typeface="MiSans" panose="020B0604020202020204" charset="-122"/>
      <p:regular r:id="rId33"/>
    </p:embeddedFont>
    <p:embeddedFont>
      <p:font typeface="Noto Sans SC" panose="020B0604020202020204" charset="-128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6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png>
</file>

<file path=ppt/media/image12.jpeg>
</file>

<file path=ppt/media/image13.gif>
</file>

<file path=ppt/media/image14.jp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6467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0-d2nf6b18bjvh7rlj013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72390" y="-84455"/>
            <a:ext cx="13742035" cy="7143115"/>
          </a:xfrm>
          <a:prstGeom prst="rect">
            <a:avLst/>
          </a:prstGeom>
          <a:gradFill flip="none" rotWithShape="1">
            <a:gsLst>
              <a:gs pos="0">
                <a:srgbClr val="EAEEF4"/>
              </a:gs>
              <a:gs pos="14000">
                <a:srgbClr val="EFF3F7"/>
              </a:gs>
              <a:gs pos="68000">
                <a:srgbClr val="F3F7FA">
                  <a:alpha val="0"/>
                </a:srgbClr>
              </a:gs>
              <a:gs pos="100000">
                <a:srgbClr val="F3F7FA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-72390" y="-84455"/>
            <a:ext cx="13742035" cy="71431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26745" y="6151880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Naushik Beladiya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211695" y="611695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1450859" y="42888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1450859" y="52585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solidFill>
            <a:srgbClr val="000000"/>
          </a:solidFill>
          <a:ln w="19050">
            <a:solidFill>
              <a:srgbClr val="00000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11450859" y="622829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5099607" y="629319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pic>
        <p:nvPicPr>
          <p:cNvPr id="15" name="Image 1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80135" y="44450"/>
            <a:ext cx="262890" cy="1170305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626745" y="2816860"/>
            <a:ext cx="7075805" cy="218559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Campus Showcase: Brain Tumor Segmentation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Baseline Implementation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pic>
        <p:nvPicPr>
          <p:cNvPr id="3" name="Image 1" descr="https://kimi-web-img.moonshot.cn/img/www.shym-fly.cn/58bc08a7388571c6889dafe95c3e2222b82adb1e.jpeg"/>
          <p:cNvPicPr>
            <a:picLocks noChangeAspect="1"/>
          </p:cNvPicPr>
          <p:nvPr/>
        </p:nvPicPr>
        <p:blipFill>
          <a:blip r:embed="rId4"/>
          <a:srcRect l="10625" r="10625"/>
          <a:stretch/>
        </p:blipFill>
        <p:spPr>
          <a:xfrm>
            <a:off x="254000" y="1397000"/>
            <a:ext cx="5689600" cy="4064000"/>
          </a:xfrm>
          <a:prstGeom prst="roundRect">
            <a:avLst>
              <a:gd name="adj" fmla="val 2500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248400" y="2159000"/>
            <a:ext cx="5880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3D U-Net Baseline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248400" y="2768600"/>
            <a:ext cx="57785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strong, reproducible baseline is crucial. Our 3D U-Net follows a classic encoder-decoder with skip connections, designed for single-GPU training.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6315075" y="37719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0739" y="1806"/>
                </a:moveTo>
                <a:cubicBezTo>
                  <a:pt x="85914" y="-590"/>
                  <a:pt x="91886" y="-590"/>
                  <a:pt x="97061" y="1806"/>
                </a:cubicBezTo>
                <a:lnTo>
                  <a:pt x="172973" y="36880"/>
                </a:lnTo>
                <a:cubicBezTo>
                  <a:pt x="175925" y="38234"/>
                  <a:pt x="177800" y="41186"/>
                  <a:pt x="177800" y="44450"/>
                </a:cubicBezTo>
                <a:cubicBezTo>
                  <a:pt x="177800" y="47714"/>
                  <a:pt x="175925" y="50666"/>
                  <a:pt x="172973" y="52020"/>
                </a:cubicBezTo>
                <a:lnTo>
                  <a:pt x="97061" y="87094"/>
                </a:lnTo>
                <a:cubicBezTo>
                  <a:pt x="91886" y="89490"/>
                  <a:pt x="85914" y="89490"/>
                  <a:pt x="80739" y="87094"/>
                </a:cubicBezTo>
                <a:lnTo>
                  <a:pt x="4827" y="52020"/>
                </a:lnTo>
                <a:cubicBezTo>
                  <a:pt x="1875" y="50631"/>
                  <a:pt x="0" y="47680"/>
                  <a:pt x="0" y="44450"/>
                </a:cubicBezTo>
                <a:cubicBezTo>
                  <a:pt x="0" y="41220"/>
                  <a:pt x="1875" y="38234"/>
                  <a:pt x="4827" y="36880"/>
                </a:cubicBezTo>
                <a:lnTo>
                  <a:pt x="80739" y="1806"/>
                </a:lnTo>
                <a:close/>
                <a:moveTo>
                  <a:pt x="16703" y="75843"/>
                </a:moveTo>
                <a:lnTo>
                  <a:pt x="73759" y="102200"/>
                </a:lnTo>
                <a:cubicBezTo>
                  <a:pt x="83378" y="106645"/>
                  <a:pt x="94456" y="106645"/>
                  <a:pt x="104076" y="102200"/>
                </a:cubicBezTo>
                <a:lnTo>
                  <a:pt x="161131" y="75843"/>
                </a:lnTo>
                <a:lnTo>
                  <a:pt x="172973" y="81330"/>
                </a:lnTo>
                <a:cubicBezTo>
                  <a:pt x="175925" y="82684"/>
                  <a:pt x="177800" y="85636"/>
                  <a:pt x="177800" y="88900"/>
                </a:cubicBezTo>
                <a:cubicBezTo>
                  <a:pt x="177800" y="92164"/>
                  <a:pt x="175925" y="95116"/>
                  <a:pt x="172973" y="96470"/>
                </a:cubicBezTo>
                <a:lnTo>
                  <a:pt x="97061" y="131544"/>
                </a:lnTo>
                <a:cubicBezTo>
                  <a:pt x="91886" y="133940"/>
                  <a:pt x="85914" y="133940"/>
                  <a:pt x="80739" y="131544"/>
                </a:cubicBezTo>
                <a:lnTo>
                  <a:pt x="4827" y="96470"/>
                </a:lnTo>
                <a:cubicBezTo>
                  <a:pt x="1875" y="95081"/>
                  <a:pt x="0" y="92130"/>
                  <a:pt x="0" y="88900"/>
                </a:cubicBezTo>
                <a:cubicBezTo>
                  <a:pt x="0" y="85670"/>
                  <a:pt x="1875" y="82684"/>
                  <a:pt x="4827" y="81330"/>
                </a:cubicBezTo>
                <a:lnTo>
                  <a:pt x="16669" y="75843"/>
                </a:lnTo>
                <a:close/>
                <a:moveTo>
                  <a:pt x="4827" y="125780"/>
                </a:moveTo>
                <a:lnTo>
                  <a:pt x="16669" y="120293"/>
                </a:lnTo>
                <a:lnTo>
                  <a:pt x="73724" y="146650"/>
                </a:lnTo>
                <a:cubicBezTo>
                  <a:pt x="83344" y="151095"/>
                  <a:pt x="94422" y="151095"/>
                  <a:pt x="104041" y="146650"/>
                </a:cubicBezTo>
                <a:lnTo>
                  <a:pt x="161097" y="120293"/>
                </a:lnTo>
                <a:lnTo>
                  <a:pt x="172938" y="125780"/>
                </a:lnTo>
                <a:cubicBezTo>
                  <a:pt x="175890" y="127134"/>
                  <a:pt x="177765" y="130086"/>
                  <a:pt x="177765" y="133350"/>
                </a:cubicBezTo>
                <a:cubicBezTo>
                  <a:pt x="177765" y="136614"/>
                  <a:pt x="175890" y="139566"/>
                  <a:pt x="172938" y="140920"/>
                </a:cubicBezTo>
                <a:lnTo>
                  <a:pt x="97026" y="175994"/>
                </a:lnTo>
                <a:cubicBezTo>
                  <a:pt x="91852" y="178390"/>
                  <a:pt x="85879" y="178390"/>
                  <a:pt x="80705" y="175994"/>
                </a:cubicBezTo>
                <a:lnTo>
                  <a:pt x="4827" y="140920"/>
                </a:lnTo>
                <a:cubicBezTo>
                  <a:pt x="1875" y="139531"/>
                  <a:pt x="0" y="136580"/>
                  <a:pt x="0" y="133350"/>
                </a:cubicBezTo>
                <a:cubicBezTo>
                  <a:pt x="0" y="130120"/>
                  <a:pt x="1875" y="127134"/>
                  <a:pt x="4827" y="125780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6654800" y="3733800"/>
            <a:ext cx="2984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 levels, 31M params, InstanceNorm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6303963" y="4127500"/>
            <a:ext cx="200025" cy="177800"/>
          </a:xfrm>
          <a:custGeom>
            <a:avLst/>
            <a:gdLst/>
            <a:ahLst/>
            <a:cxnLst/>
            <a:rect l="l" t="t" r="r" b="b"/>
            <a:pathLst>
              <a:path w="200025" h="177800">
                <a:moveTo>
                  <a:pt x="177939" y="83344"/>
                </a:moveTo>
                <a:lnTo>
                  <a:pt x="116820" y="83344"/>
                </a:lnTo>
                <a:cubicBezTo>
                  <a:pt x="110674" y="83344"/>
                  <a:pt x="105708" y="78378"/>
                  <a:pt x="105708" y="72231"/>
                </a:cubicBezTo>
                <a:lnTo>
                  <a:pt x="105708" y="11112"/>
                </a:lnTo>
                <a:cubicBezTo>
                  <a:pt x="105708" y="4966"/>
                  <a:pt x="110708" y="-69"/>
                  <a:pt x="116785" y="729"/>
                </a:cubicBezTo>
                <a:cubicBezTo>
                  <a:pt x="153943" y="5660"/>
                  <a:pt x="183391" y="35109"/>
                  <a:pt x="188322" y="72266"/>
                </a:cubicBezTo>
                <a:cubicBezTo>
                  <a:pt x="189121" y="78343"/>
                  <a:pt x="184086" y="83344"/>
                  <a:pt x="177939" y="83344"/>
                </a:cubicBezTo>
                <a:close/>
                <a:moveTo>
                  <a:pt x="77301" y="12918"/>
                </a:moveTo>
                <a:cubicBezTo>
                  <a:pt x="83587" y="11599"/>
                  <a:pt x="89039" y="16738"/>
                  <a:pt x="89039" y="23163"/>
                </a:cubicBezTo>
                <a:lnTo>
                  <a:pt x="89039" y="91678"/>
                </a:lnTo>
                <a:cubicBezTo>
                  <a:pt x="89039" y="93623"/>
                  <a:pt x="89733" y="95498"/>
                  <a:pt x="90949" y="96991"/>
                </a:cubicBezTo>
                <a:lnTo>
                  <a:pt x="136823" y="152345"/>
                </a:lnTo>
                <a:cubicBezTo>
                  <a:pt x="140886" y="157242"/>
                  <a:pt x="140017" y="164639"/>
                  <a:pt x="134427" y="167660"/>
                </a:cubicBezTo>
                <a:cubicBezTo>
                  <a:pt x="122585" y="174119"/>
                  <a:pt x="109007" y="177800"/>
                  <a:pt x="94595" y="177800"/>
                </a:cubicBezTo>
                <a:cubicBezTo>
                  <a:pt x="48582" y="177800"/>
                  <a:pt x="11251" y="140469"/>
                  <a:pt x="11251" y="94456"/>
                </a:cubicBezTo>
                <a:cubicBezTo>
                  <a:pt x="11251" y="54347"/>
                  <a:pt x="39554" y="20871"/>
                  <a:pt x="77301" y="12918"/>
                </a:cubicBezTo>
                <a:close/>
                <a:moveTo>
                  <a:pt x="165924" y="100013"/>
                </a:moveTo>
                <a:lnTo>
                  <a:pt x="188149" y="100013"/>
                </a:lnTo>
                <a:cubicBezTo>
                  <a:pt x="194573" y="100013"/>
                  <a:pt x="199712" y="105465"/>
                  <a:pt x="198393" y="111750"/>
                </a:cubicBezTo>
                <a:cubicBezTo>
                  <a:pt x="194851" y="128558"/>
                  <a:pt x="186239" y="143490"/>
                  <a:pt x="174223" y="154880"/>
                </a:cubicBezTo>
                <a:cubicBezTo>
                  <a:pt x="169952" y="158943"/>
                  <a:pt x="163250" y="158075"/>
                  <a:pt x="159499" y="153526"/>
                </a:cubicBezTo>
                <a:lnTo>
                  <a:pt x="130190" y="118209"/>
                </a:lnTo>
                <a:cubicBezTo>
                  <a:pt x="124182" y="110951"/>
                  <a:pt x="129356" y="100013"/>
                  <a:pt x="138733" y="100013"/>
                </a:cubicBezTo>
                <a:lnTo>
                  <a:pt x="165889" y="100013"/>
                </a:ln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6654800" y="4089400"/>
            <a:ext cx="2578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DiceCE Loss, AdamW (lr=1e-4)</a:t>
            </a:r>
            <a:endParaRPr lang="en-US" sz="1600" dirty="0"/>
          </a:p>
        </p:txBody>
      </p:sp>
      <p:sp>
        <p:nvSpPr>
          <p:cNvPr id="10" name="Shape 6"/>
          <p:cNvSpPr/>
          <p:nvPr/>
        </p:nvSpPr>
        <p:spPr>
          <a:xfrm>
            <a:off x="6315075" y="44831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0" y="88900"/>
                </a:moveTo>
                <a:cubicBezTo>
                  <a:pt x="0" y="39835"/>
                  <a:pt x="39835" y="0"/>
                  <a:pt x="88900" y="0"/>
                </a:cubicBezTo>
                <a:cubicBezTo>
                  <a:pt x="137965" y="0"/>
                  <a:pt x="177800" y="39835"/>
                  <a:pt x="177800" y="88900"/>
                </a:cubicBezTo>
                <a:cubicBezTo>
                  <a:pt x="177800" y="137965"/>
                  <a:pt x="137965" y="177800"/>
                  <a:pt x="88900" y="177800"/>
                </a:cubicBezTo>
                <a:cubicBezTo>
                  <a:pt x="39835" y="177800"/>
                  <a:pt x="0" y="137965"/>
                  <a:pt x="0" y="88900"/>
                </a:cubicBezTo>
                <a:close/>
                <a:moveTo>
                  <a:pt x="100013" y="33337"/>
                </a:moveTo>
                <a:cubicBezTo>
                  <a:pt x="100013" y="27204"/>
                  <a:pt x="95033" y="22225"/>
                  <a:pt x="88900" y="22225"/>
                </a:cubicBezTo>
                <a:cubicBezTo>
                  <a:pt x="82767" y="22225"/>
                  <a:pt x="77788" y="27204"/>
                  <a:pt x="77788" y="33337"/>
                </a:cubicBezTo>
                <a:cubicBezTo>
                  <a:pt x="77788" y="39471"/>
                  <a:pt x="82767" y="44450"/>
                  <a:pt x="88900" y="44450"/>
                </a:cubicBezTo>
                <a:cubicBezTo>
                  <a:pt x="95033" y="44450"/>
                  <a:pt x="100013" y="39471"/>
                  <a:pt x="100013" y="33337"/>
                </a:cubicBezTo>
                <a:close/>
                <a:moveTo>
                  <a:pt x="88900" y="144463"/>
                </a:moveTo>
                <a:cubicBezTo>
                  <a:pt x="101158" y="144463"/>
                  <a:pt x="111125" y="134496"/>
                  <a:pt x="111125" y="122238"/>
                </a:cubicBezTo>
                <a:cubicBezTo>
                  <a:pt x="111125" y="116612"/>
                  <a:pt x="109041" y="111438"/>
                  <a:pt x="105569" y="107548"/>
                </a:cubicBezTo>
                <a:lnTo>
                  <a:pt x="129704" y="59313"/>
                </a:lnTo>
                <a:cubicBezTo>
                  <a:pt x="131753" y="55181"/>
                  <a:pt x="130086" y="50180"/>
                  <a:pt x="125988" y="48131"/>
                </a:cubicBezTo>
                <a:cubicBezTo>
                  <a:pt x="121890" y="46082"/>
                  <a:pt x="116855" y="47749"/>
                  <a:pt x="114806" y="51847"/>
                </a:cubicBezTo>
                <a:lnTo>
                  <a:pt x="90671" y="100082"/>
                </a:lnTo>
                <a:cubicBezTo>
                  <a:pt x="90081" y="100047"/>
                  <a:pt x="89490" y="100013"/>
                  <a:pt x="88900" y="100013"/>
                </a:cubicBezTo>
                <a:cubicBezTo>
                  <a:pt x="76642" y="100013"/>
                  <a:pt x="66675" y="109979"/>
                  <a:pt x="66675" y="122238"/>
                </a:cubicBezTo>
                <a:cubicBezTo>
                  <a:pt x="66675" y="134496"/>
                  <a:pt x="76642" y="144463"/>
                  <a:pt x="88900" y="144463"/>
                </a:cubicBezTo>
                <a:close/>
                <a:moveTo>
                  <a:pt x="61119" y="50006"/>
                </a:moveTo>
                <a:cubicBezTo>
                  <a:pt x="61119" y="43873"/>
                  <a:pt x="56139" y="38894"/>
                  <a:pt x="50006" y="38894"/>
                </a:cubicBezTo>
                <a:cubicBezTo>
                  <a:pt x="43873" y="38894"/>
                  <a:pt x="38894" y="43873"/>
                  <a:pt x="38894" y="50006"/>
                </a:cubicBezTo>
                <a:cubicBezTo>
                  <a:pt x="38894" y="56139"/>
                  <a:pt x="43873" y="61119"/>
                  <a:pt x="50006" y="61119"/>
                </a:cubicBezTo>
                <a:cubicBezTo>
                  <a:pt x="56139" y="61119"/>
                  <a:pt x="61119" y="56139"/>
                  <a:pt x="61119" y="50006"/>
                </a:cubicBezTo>
                <a:close/>
                <a:moveTo>
                  <a:pt x="33337" y="100013"/>
                </a:moveTo>
                <a:cubicBezTo>
                  <a:pt x="39471" y="100013"/>
                  <a:pt x="44450" y="95033"/>
                  <a:pt x="44450" y="88900"/>
                </a:cubicBezTo>
                <a:cubicBezTo>
                  <a:pt x="44450" y="82767"/>
                  <a:pt x="39471" y="77788"/>
                  <a:pt x="33337" y="77788"/>
                </a:cubicBezTo>
                <a:cubicBezTo>
                  <a:pt x="27204" y="77788"/>
                  <a:pt x="22225" y="82767"/>
                  <a:pt x="22225" y="88900"/>
                </a:cubicBezTo>
                <a:cubicBezTo>
                  <a:pt x="22225" y="95033"/>
                  <a:pt x="27204" y="100013"/>
                  <a:pt x="33337" y="100013"/>
                </a:cubicBezTo>
                <a:close/>
                <a:moveTo>
                  <a:pt x="155575" y="88900"/>
                </a:moveTo>
                <a:cubicBezTo>
                  <a:pt x="155575" y="82767"/>
                  <a:pt x="150596" y="77788"/>
                  <a:pt x="144463" y="77788"/>
                </a:cubicBezTo>
                <a:cubicBezTo>
                  <a:pt x="138329" y="77788"/>
                  <a:pt x="133350" y="82767"/>
                  <a:pt x="133350" y="88900"/>
                </a:cubicBezTo>
                <a:cubicBezTo>
                  <a:pt x="133350" y="95033"/>
                  <a:pt x="138329" y="100013"/>
                  <a:pt x="144463" y="100013"/>
                </a:cubicBezTo>
                <a:cubicBezTo>
                  <a:pt x="150596" y="100013"/>
                  <a:pt x="155575" y="95033"/>
                  <a:pt x="155575" y="88900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6654800" y="4445000"/>
            <a:ext cx="2489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Mixed Precision, 3-5hr training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651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Baseline Results Analysis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320324" y="2540000"/>
            <a:ext cx="2171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48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0.7746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421924" y="3200400"/>
            <a:ext cx="1968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Mean Dice Score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6181090" y="2413000"/>
            <a:ext cx="12700" cy="1219200"/>
          </a:xfrm>
          <a:custGeom>
            <a:avLst/>
            <a:gdLst/>
            <a:ahLst/>
            <a:cxnLst/>
            <a:rect l="l" t="t" r="r" b="b"/>
            <a:pathLst>
              <a:path w="12700" h="1219200">
                <a:moveTo>
                  <a:pt x="0" y="0"/>
                </a:moveTo>
                <a:lnTo>
                  <a:pt x="12700" y="0"/>
                </a:lnTo>
                <a:lnTo>
                  <a:pt x="12700" y="1219200"/>
                </a:lnTo>
                <a:lnTo>
                  <a:pt x="0" y="1219200"/>
                </a:lnTo>
                <a:lnTo>
                  <a:pt x="0" y="0"/>
                </a:lnTo>
                <a:close/>
              </a:path>
            </a:pathLst>
          </a:custGeom>
          <a:solidFill>
            <a:srgbClr val="8FA7D0">
              <a:alpha val="5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9037638" y="2463800"/>
            <a:ext cx="177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WT:</a:t>
            </a:r>
            <a:r>
              <a:rPr lang="en-US" sz="1600" b="1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0.9126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± 0.05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9037638" y="2870200"/>
            <a:ext cx="177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TC:</a:t>
            </a:r>
            <a:r>
              <a:rPr lang="en-US" sz="1600" b="1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0.8126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± 0.18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9037638" y="3276600"/>
            <a:ext cx="1778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ET:</a:t>
            </a:r>
            <a:r>
              <a:rPr lang="en-US" sz="16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0.5985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± 0.24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54000" y="3937000"/>
            <a:ext cx="11684000" cy="1270000"/>
          </a:xfrm>
          <a:custGeom>
            <a:avLst/>
            <a:gdLst/>
            <a:ahLst/>
            <a:cxnLst/>
            <a:rect l="l" t="t" r="r" b="b"/>
            <a:pathLst>
              <a:path w="11684000" h="1270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1168400"/>
                </a:lnTo>
                <a:cubicBezTo>
                  <a:pt x="11684000" y="1224475"/>
                  <a:pt x="11638475" y="1270000"/>
                  <a:pt x="115824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FA7D0">
              <a:alpha val="2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457200" y="4140200"/>
            <a:ext cx="1137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Finding: ET Segmentation Challenge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57200" y="4495800"/>
            <a:ext cx="11366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Enhancing Tumor (ET) shows the lowest Dice score, indicating it is the most difficult to segment. This is a primary target for our improvement strategies. Failure analysis identifies cases 39, 28, and 72 as the most challenging.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Foundation Model Approach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159000"/>
            <a:ext cx="58801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MedSAM + LoRA Fine-tuning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768600"/>
            <a:ext cx="5778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adapt the Segment Anything Model (MedSAM) for brain MRI using Low-Rank Adaptation (LoRA) for parameter-efficient fine-tuning.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20675" y="34798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66675" y="22225"/>
                </a:moveTo>
                <a:cubicBezTo>
                  <a:pt x="66675" y="16078"/>
                  <a:pt x="71641" y="11112"/>
                  <a:pt x="77788" y="11112"/>
                </a:cubicBezTo>
                <a:lnTo>
                  <a:pt x="100013" y="11112"/>
                </a:lnTo>
                <a:cubicBezTo>
                  <a:pt x="106159" y="11112"/>
                  <a:pt x="111125" y="16078"/>
                  <a:pt x="111125" y="22225"/>
                </a:cubicBezTo>
                <a:lnTo>
                  <a:pt x="111125" y="44450"/>
                </a:lnTo>
                <a:cubicBezTo>
                  <a:pt x="111125" y="50597"/>
                  <a:pt x="106159" y="55563"/>
                  <a:pt x="100013" y="55563"/>
                </a:cubicBezTo>
                <a:lnTo>
                  <a:pt x="97234" y="55563"/>
                </a:lnTo>
                <a:lnTo>
                  <a:pt x="97234" y="77788"/>
                </a:lnTo>
                <a:lnTo>
                  <a:pt x="138906" y="77788"/>
                </a:lnTo>
                <a:cubicBezTo>
                  <a:pt x="152727" y="77788"/>
                  <a:pt x="163909" y="88969"/>
                  <a:pt x="163909" y="102791"/>
                </a:cubicBezTo>
                <a:lnTo>
                  <a:pt x="163909" y="122238"/>
                </a:lnTo>
                <a:lnTo>
                  <a:pt x="166688" y="122238"/>
                </a:lnTo>
                <a:cubicBezTo>
                  <a:pt x="172834" y="122238"/>
                  <a:pt x="177800" y="127203"/>
                  <a:pt x="177800" y="133350"/>
                </a:cubicBezTo>
                <a:lnTo>
                  <a:pt x="177800" y="155575"/>
                </a:lnTo>
                <a:cubicBezTo>
                  <a:pt x="177800" y="161722"/>
                  <a:pt x="172834" y="166688"/>
                  <a:pt x="166688" y="166688"/>
                </a:cubicBezTo>
                <a:lnTo>
                  <a:pt x="144463" y="166688"/>
                </a:lnTo>
                <a:cubicBezTo>
                  <a:pt x="138316" y="166688"/>
                  <a:pt x="133350" y="161722"/>
                  <a:pt x="133350" y="155575"/>
                </a:cubicBezTo>
                <a:lnTo>
                  <a:pt x="133350" y="133350"/>
                </a:lnTo>
                <a:cubicBezTo>
                  <a:pt x="133350" y="127203"/>
                  <a:pt x="138316" y="122238"/>
                  <a:pt x="144463" y="122238"/>
                </a:cubicBezTo>
                <a:lnTo>
                  <a:pt x="147241" y="122238"/>
                </a:lnTo>
                <a:lnTo>
                  <a:pt x="147241" y="102791"/>
                </a:lnTo>
                <a:cubicBezTo>
                  <a:pt x="147241" y="98172"/>
                  <a:pt x="143525" y="94456"/>
                  <a:pt x="138906" y="94456"/>
                </a:cubicBezTo>
                <a:lnTo>
                  <a:pt x="97234" y="94456"/>
                </a:lnTo>
                <a:lnTo>
                  <a:pt x="97234" y="122238"/>
                </a:lnTo>
                <a:lnTo>
                  <a:pt x="100013" y="122238"/>
                </a:lnTo>
                <a:cubicBezTo>
                  <a:pt x="106159" y="122238"/>
                  <a:pt x="111125" y="127203"/>
                  <a:pt x="111125" y="133350"/>
                </a:cubicBezTo>
                <a:lnTo>
                  <a:pt x="111125" y="155575"/>
                </a:lnTo>
                <a:cubicBezTo>
                  <a:pt x="111125" y="161722"/>
                  <a:pt x="106159" y="166688"/>
                  <a:pt x="100013" y="166688"/>
                </a:cubicBezTo>
                <a:lnTo>
                  <a:pt x="77788" y="166688"/>
                </a:lnTo>
                <a:cubicBezTo>
                  <a:pt x="71641" y="166688"/>
                  <a:pt x="66675" y="161722"/>
                  <a:pt x="66675" y="155575"/>
                </a:cubicBezTo>
                <a:lnTo>
                  <a:pt x="66675" y="133350"/>
                </a:lnTo>
                <a:cubicBezTo>
                  <a:pt x="66675" y="127203"/>
                  <a:pt x="71641" y="122238"/>
                  <a:pt x="77788" y="122238"/>
                </a:cubicBezTo>
                <a:lnTo>
                  <a:pt x="80566" y="122238"/>
                </a:lnTo>
                <a:lnTo>
                  <a:pt x="80566" y="94456"/>
                </a:lnTo>
                <a:lnTo>
                  <a:pt x="38894" y="94456"/>
                </a:lnTo>
                <a:cubicBezTo>
                  <a:pt x="34275" y="94456"/>
                  <a:pt x="30559" y="98172"/>
                  <a:pt x="30559" y="102791"/>
                </a:cubicBezTo>
                <a:lnTo>
                  <a:pt x="30559" y="122238"/>
                </a:lnTo>
                <a:lnTo>
                  <a:pt x="33337" y="122238"/>
                </a:lnTo>
                <a:cubicBezTo>
                  <a:pt x="39484" y="122238"/>
                  <a:pt x="44450" y="127203"/>
                  <a:pt x="44450" y="133350"/>
                </a:cubicBezTo>
                <a:lnTo>
                  <a:pt x="44450" y="155575"/>
                </a:lnTo>
                <a:cubicBezTo>
                  <a:pt x="44450" y="161722"/>
                  <a:pt x="39484" y="166688"/>
                  <a:pt x="33337" y="166688"/>
                </a:cubicBezTo>
                <a:lnTo>
                  <a:pt x="11112" y="166688"/>
                </a:lnTo>
                <a:cubicBezTo>
                  <a:pt x="4966" y="166688"/>
                  <a:pt x="0" y="161722"/>
                  <a:pt x="0" y="155575"/>
                </a:cubicBezTo>
                <a:lnTo>
                  <a:pt x="0" y="133350"/>
                </a:lnTo>
                <a:cubicBezTo>
                  <a:pt x="0" y="127203"/>
                  <a:pt x="4966" y="122238"/>
                  <a:pt x="11112" y="122238"/>
                </a:cubicBezTo>
                <a:lnTo>
                  <a:pt x="13891" y="122238"/>
                </a:lnTo>
                <a:lnTo>
                  <a:pt x="13891" y="102791"/>
                </a:lnTo>
                <a:cubicBezTo>
                  <a:pt x="13891" y="88969"/>
                  <a:pt x="25073" y="77788"/>
                  <a:pt x="38894" y="77788"/>
                </a:cubicBezTo>
                <a:lnTo>
                  <a:pt x="80566" y="77788"/>
                </a:lnTo>
                <a:lnTo>
                  <a:pt x="80566" y="55563"/>
                </a:lnTo>
                <a:lnTo>
                  <a:pt x="77788" y="55563"/>
                </a:lnTo>
                <a:cubicBezTo>
                  <a:pt x="71641" y="55563"/>
                  <a:pt x="66675" y="50597"/>
                  <a:pt x="66675" y="44450"/>
                </a:cubicBezTo>
                <a:lnTo>
                  <a:pt x="66675" y="22225"/>
                </a:ln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60400" y="3479800"/>
            <a:ext cx="4254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Architecture: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ViT encoder with promptable decoder.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98450" y="3835400"/>
            <a:ext cx="222250" cy="177800"/>
          </a:xfrm>
          <a:custGeom>
            <a:avLst/>
            <a:gdLst/>
            <a:ahLst/>
            <a:cxnLst/>
            <a:rect l="l" t="t" r="r" b="b"/>
            <a:pathLst>
              <a:path w="222250" h="177800">
                <a:moveTo>
                  <a:pt x="144428" y="73099"/>
                </a:moveTo>
                <a:cubicBezTo>
                  <a:pt x="148664" y="71953"/>
                  <a:pt x="153109" y="73968"/>
                  <a:pt x="155019" y="77892"/>
                </a:cubicBezTo>
                <a:lnTo>
                  <a:pt x="161479" y="90949"/>
                </a:lnTo>
                <a:cubicBezTo>
                  <a:pt x="165055" y="91435"/>
                  <a:pt x="168563" y="92407"/>
                  <a:pt x="171862" y="93762"/>
                </a:cubicBezTo>
                <a:lnTo>
                  <a:pt x="184016" y="85670"/>
                </a:lnTo>
                <a:cubicBezTo>
                  <a:pt x="187662" y="83240"/>
                  <a:pt x="192489" y="83726"/>
                  <a:pt x="195580" y="86816"/>
                </a:cubicBezTo>
                <a:lnTo>
                  <a:pt x="202248" y="93484"/>
                </a:lnTo>
                <a:cubicBezTo>
                  <a:pt x="205338" y="96575"/>
                  <a:pt x="205824" y="101436"/>
                  <a:pt x="203393" y="105048"/>
                </a:cubicBezTo>
                <a:lnTo>
                  <a:pt x="195302" y="117167"/>
                </a:lnTo>
                <a:cubicBezTo>
                  <a:pt x="195962" y="118800"/>
                  <a:pt x="196552" y="120501"/>
                  <a:pt x="197039" y="122272"/>
                </a:cubicBezTo>
                <a:cubicBezTo>
                  <a:pt x="197525" y="124043"/>
                  <a:pt x="197837" y="125780"/>
                  <a:pt x="198080" y="127551"/>
                </a:cubicBezTo>
                <a:lnTo>
                  <a:pt x="211172" y="134010"/>
                </a:lnTo>
                <a:cubicBezTo>
                  <a:pt x="215096" y="135954"/>
                  <a:pt x="217110" y="140399"/>
                  <a:pt x="215964" y="144601"/>
                </a:cubicBezTo>
                <a:lnTo>
                  <a:pt x="213534" y="153700"/>
                </a:lnTo>
                <a:cubicBezTo>
                  <a:pt x="212388" y="157902"/>
                  <a:pt x="208464" y="160749"/>
                  <a:pt x="204088" y="160471"/>
                </a:cubicBezTo>
                <a:lnTo>
                  <a:pt x="189503" y="159534"/>
                </a:lnTo>
                <a:cubicBezTo>
                  <a:pt x="187315" y="162347"/>
                  <a:pt x="184780" y="164951"/>
                  <a:pt x="181898" y="167174"/>
                </a:cubicBezTo>
                <a:lnTo>
                  <a:pt x="182835" y="181724"/>
                </a:lnTo>
                <a:cubicBezTo>
                  <a:pt x="183113" y="186100"/>
                  <a:pt x="180266" y="190058"/>
                  <a:pt x="176064" y="191170"/>
                </a:cubicBezTo>
                <a:lnTo>
                  <a:pt x="166965" y="193601"/>
                </a:lnTo>
                <a:cubicBezTo>
                  <a:pt x="162729" y="194747"/>
                  <a:pt x="158318" y="192732"/>
                  <a:pt x="156374" y="188808"/>
                </a:cubicBezTo>
                <a:lnTo>
                  <a:pt x="149915" y="175751"/>
                </a:lnTo>
                <a:cubicBezTo>
                  <a:pt x="146338" y="175265"/>
                  <a:pt x="142830" y="174293"/>
                  <a:pt x="139531" y="172938"/>
                </a:cubicBezTo>
                <a:lnTo>
                  <a:pt x="127377" y="181030"/>
                </a:lnTo>
                <a:cubicBezTo>
                  <a:pt x="123731" y="183460"/>
                  <a:pt x="118904" y="182974"/>
                  <a:pt x="115813" y="179884"/>
                </a:cubicBezTo>
                <a:lnTo>
                  <a:pt x="109146" y="173216"/>
                </a:lnTo>
                <a:cubicBezTo>
                  <a:pt x="106055" y="170125"/>
                  <a:pt x="105569" y="165298"/>
                  <a:pt x="108000" y="161652"/>
                </a:cubicBezTo>
                <a:lnTo>
                  <a:pt x="116091" y="149498"/>
                </a:lnTo>
                <a:cubicBezTo>
                  <a:pt x="115431" y="147866"/>
                  <a:pt x="114841" y="146164"/>
                  <a:pt x="114355" y="144393"/>
                </a:cubicBezTo>
                <a:cubicBezTo>
                  <a:pt x="113868" y="142622"/>
                  <a:pt x="113556" y="140851"/>
                  <a:pt x="113313" y="139115"/>
                </a:cubicBezTo>
                <a:lnTo>
                  <a:pt x="100221" y="132655"/>
                </a:lnTo>
                <a:cubicBezTo>
                  <a:pt x="96297" y="130711"/>
                  <a:pt x="94317" y="126266"/>
                  <a:pt x="95429" y="122064"/>
                </a:cubicBezTo>
                <a:lnTo>
                  <a:pt x="97859" y="112966"/>
                </a:lnTo>
                <a:cubicBezTo>
                  <a:pt x="99005" y="108764"/>
                  <a:pt x="102930" y="105916"/>
                  <a:pt x="107305" y="106194"/>
                </a:cubicBezTo>
                <a:lnTo>
                  <a:pt x="121856" y="107131"/>
                </a:lnTo>
                <a:cubicBezTo>
                  <a:pt x="124043" y="104319"/>
                  <a:pt x="126578" y="101714"/>
                  <a:pt x="129461" y="99492"/>
                </a:cubicBezTo>
                <a:lnTo>
                  <a:pt x="128523" y="84976"/>
                </a:lnTo>
                <a:cubicBezTo>
                  <a:pt x="128245" y="80600"/>
                  <a:pt x="131093" y="76642"/>
                  <a:pt x="135295" y="75530"/>
                </a:cubicBezTo>
                <a:lnTo>
                  <a:pt x="144393" y="73099"/>
                </a:lnTo>
                <a:close/>
                <a:moveTo>
                  <a:pt x="155714" y="118070"/>
                </a:moveTo>
                <a:cubicBezTo>
                  <a:pt x="147281" y="118080"/>
                  <a:pt x="140442" y="124934"/>
                  <a:pt x="140452" y="133367"/>
                </a:cubicBezTo>
                <a:cubicBezTo>
                  <a:pt x="140461" y="141800"/>
                  <a:pt x="147316" y="148639"/>
                  <a:pt x="155749" y="148630"/>
                </a:cubicBezTo>
                <a:cubicBezTo>
                  <a:pt x="164182" y="148620"/>
                  <a:pt x="171021" y="141766"/>
                  <a:pt x="171011" y="133333"/>
                </a:cubicBezTo>
                <a:cubicBezTo>
                  <a:pt x="171001" y="124900"/>
                  <a:pt x="164147" y="118061"/>
                  <a:pt x="155714" y="118070"/>
                </a:cubicBezTo>
                <a:close/>
                <a:moveTo>
                  <a:pt x="78100" y="-15801"/>
                </a:moveTo>
                <a:lnTo>
                  <a:pt x="87198" y="-13370"/>
                </a:lnTo>
                <a:cubicBezTo>
                  <a:pt x="91400" y="-12224"/>
                  <a:pt x="94248" y="-8265"/>
                  <a:pt x="93970" y="-3924"/>
                </a:cubicBezTo>
                <a:lnTo>
                  <a:pt x="93032" y="10592"/>
                </a:lnTo>
                <a:cubicBezTo>
                  <a:pt x="95915" y="12814"/>
                  <a:pt x="98450" y="15384"/>
                  <a:pt x="100638" y="18231"/>
                </a:cubicBezTo>
                <a:lnTo>
                  <a:pt x="115223" y="17294"/>
                </a:lnTo>
                <a:cubicBezTo>
                  <a:pt x="119564" y="17016"/>
                  <a:pt x="123522" y="19864"/>
                  <a:pt x="124668" y="24066"/>
                </a:cubicBezTo>
                <a:lnTo>
                  <a:pt x="127099" y="33164"/>
                </a:lnTo>
                <a:cubicBezTo>
                  <a:pt x="128210" y="37366"/>
                  <a:pt x="126231" y="41811"/>
                  <a:pt x="122307" y="43755"/>
                </a:cubicBezTo>
                <a:lnTo>
                  <a:pt x="109215" y="50215"/>
                </a:lnTo>
                <a:cubicBezTo>
                  <a:pt x="108972" y="51986"/>
                  <a:pt x="108625" y="53757"/>
                  <a:pt x="108173" y="55493"/>
                </a:cubicBezTo>
                <a:cubicBezTo>
                  <a:pt x="107722" y="57229"/>
                  <a:pt x="107097" y="58966"/>
                  <a:pt x="106437" y="60598"/>
                </a:cubicBezTo>
                <a:lnTo>
                  <a:pt x="114528" y="72752"/>
                </a:lnTo>
                <a:cubicBezTo>
                  <a:pt x="116959" y="76398"/>
                  <a:pt x="116473" y="81225"/>
                  <a:pt x="113382" y="84316"/>
                </a:cubicBezTo>
                <a:lnTo>
                  <a:pt x="106715" y="90984"/>
                </a:lnTo>
                <a:cubicBezTo>
                  <a:pt x="103624" y="94074"/>
                  <a:pt x="98797" y="94560"/>
                  <a:pt x="95151" y="92130"/>
                </a:cubicBezTo>
                <a:lnTo>
                  <a:pt x="82996" y="84038"/>
                </a:lnTo>
                <a:cubicBezTo>
                  <a:pt x="79697" y="85393"/>
                  <a:pt x="76190" y="86365"/>
                  <a:pt x="72613" y="86851"/>
                </a:cubicBezTo>
                <a:lnTo>
                  <a:pt x="66154" y="99908"/>
                </a:lnTo>
                <a:cubicBezTo>
                  <a:pt x="64209" y="103832"/>
                  <a:pt x="59764" y="105812"/>
                  <a:pt x="55563" y="104701"/>
                </a:cubicBezTo>
                <a:lnTo>
                  <a:pt x="46464" y="102270"/>
                </a:lnTo>
                <a:cubicBezTo>
                  <a:pt x="42228" y="101124"/>
                  <a:pt x="39415" y="97165"/>
                  <a:pt x="39692" y="92824"/>
                </a:cubicBezTo>
                <a:lnTo>
                  <a:pt x="40630" y="78274"/>
                </a:lnTo>
                <a:cubicBezTo>
                  <a:pt x="37748" y="76051"/>
                  <a:pt x="35213" y="73481"/>
                  <a:pt x="33025" y="70634"/>
                </a:cubicBezTo>
                <a:lnTo>
                  <a:pt x="18440" y="71571"/>
                </a:lnTo>
                <a:cubicBezTo>
                  <a:pt x="14099" y="71849"/>
                  <a:pt x="10140" y="69002"/>
                  <a:pt x="8994" y="64800"/>
                </a:cubicBezTo>
                <a:lnTo>
                  <a:pt x="6563" y="55701"/>
                </a:lnTo>
                <a:cubicBezTo>
                  <a:pt x="5452" y="51499"/>
                  <a:pt x="7431" y="47054"/>
                  <a:pt x="11356" y="45110"/>
                </a:cubicBezTo>
                <a:lnTo>
                  <a:pt x="24448" y="38651"/>
                </a:lnTo>
                <a:cubicBezTo>
                  <a:pt x="24691" y="36880"/>
                  <a:pt x="25038" y="35143"/>
                  <a:pt x="25489" y="33372"/>
                </a:cubicBezTo>
                <a:cubicBezTo>
                  <a:pt x="25975" y="31601"/>
                  <a:pt x="26531" y="29900"/>
                  <a:pt x="27226" y="28267"/>
                </a:cubicBezTo>
                <a:lnTo>
                  <a:pt x="19134" y="16148"/>
                </a:lnTo>
                <a:cubicBezTo>
                  <a:pt x="16703" y="12502"/>
                  <a:pt x="17190" y="7675"/>
                  <a:pt x="20280" y="4584"/>
                </a:cubicBezTo>
                <a:lnTo>
                  <a:pt x="26948" y="-2084"/>
                </a:lnTo>
                <a:cubicBezTo>
                  <a:pt x="30038" y="-5174"/>
                  <a:pt x="34865" y="-5660"/>
                  <a:pt x="38512" y="-3230"/>
                </a:cubicBezTo>
                <a:lnTo>
                  <a:pt x="50666" y="4862"/>
                </a:lnTo>
                <a:cubicBezTo>
                  <a:pt x="53965" y="3507"/>
                  <a:pt x="57472" y="2535"/>
                  <a:pt x="61049" y="2049"/>
                </a:cubicBezTo>
                <a:lnTo>
                  <a:pt x="67508" y="-11008"/>
                </a:lnTo>
                <a:cubicBezTo>
                  <a:pt x="69453" y="-14932"/>
                  <a:pt x="73863" y="-16912"/>
                  <a:pt x="78100" y="-15801"/>
                </a:cubicBezTo>
                <a:close/>
                <a:moveTo>
                  <a:pt x="66814" y="29170"/>
                </a:moveTo>
                <a:cubicBezTo>
                  <a:pt x="58381" y="29170"/>
                  <a:pt x="51534" y="36017"/>
                  <a:pt x="51534" y="44450"/>
                </a:cubicBezTo>
                <a:cubicBezTo>
                  <a:pt x="51534" y="52883"/>
                  <a:pt x="58381" y="59730"/>
                  <a:pt x="66814" y="59730"/>
                </a:cubicBezTo>
                <a:cubicBezTo>
                  <a:pt x="75247" y="59730"/>
                  <a:pt x="82094" y="52883"/>
                  <a:pt x="82094" y="44450"/>
                </a:cubicBezTo>
                <a:cubicBezTo>
                  <a:pt x="82094" y="36017"/>
                  <a:pt x="75247" y="29170"/>
                  <a:pt x="66814" y="29170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60400" y="3835400"/>
            <a:ext cx="3987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LoRA Adapters: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Rank=8, trainable params ~2M.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25755" y="41910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44450" y="13891"/>
                </a:moveTo>
                <a:cubicBezTo>
                  <a:pt x="44450" y="6216"/>
                  <a:pt x="50666" y="0"/>
                  <a:pt x="58341" y="0"/>
                </a:cubicBezTo>
                <a:cubicBezTo>
                  <a:pt x="66015" y="0"/>
                  <a:pt x="72231" y="6216"/>
                  <a:pt x="72231" y="13891"/>
                </a:cubicBezTo>
                <a:lnTo>
                  <a:pt x="72231" y="65355"/>
                </a:lnTo>
                <a:cubicBezTo>
                  <a:pt x="75183" y="62716"/>
                  <a:pt x="79072" y="61119"/>
                  <a:pt x="83344" y="61119"/>
                </a:cubicBezTo>
                <a:cubicBezTo>
                  <a:pt x="90497" y="61119"/>
                  <a:pt x="96609" y="65633"/>
                  <a:pt x="98971" y="71953"/>
                </a:cubicBezTo>
                <a:cubicBezTo>
                  <a:pt x="102027" y="68724"/>
                  <a:pt x="106333" y="66675"/>
                  <a:pt x="111125" y="66675"/>
                </a:cubicBezTo>
                <a:cubicBezTo>
                  <a:pt x="119911" y="66675"/>
                  <a:pt x="127099" y="73447"/>
                  <a:pt x="127759" y="82059"/>
                </a:cubicBezTo>
                <a:cubicBezTo>
                  <a:pt x="130711" y="79385"/>
                  <a:pt x="134635" y="77788"/>
                  <a:pt x="138906" y="77788"/>
                </a:cubicBezTo>
                <a:cubicBezTo>
                  <a:pt x="148109" y="77788"/>
                  <a:pt x="155575" y="85254"/>
                  <a:pt x="155575" y="94456"/>
                </a:cubicBezTo>
                <a:lnTo>
                  <a:pt x="155575" y="133350"/>
                </a:lnTo>
                <a:cubicBezTo>
                  <a:pt x="155575" y="157902"/>
                  <a:pt x="135677" y="177800"/>
                  <a:pt x="111125" y="177800"/>
                </a:cubicBezTo>
                <a:lnTo>
                  <a:pt x="81503" y="177800"/>
                </a:lnTo>
                <a:cubicBezTo>
                  <a:pt x="79767" y="177800"/>
                  <a:pt x="78065" y="177696"/>
                  <a:pt x="76398" y="177453"/>
                </a:cubicBezTo>
                <a:cubicBezTo>
                  <a:pt x="57195" y="175508"/>
                  <a:pt x="39519" y="165646"/>
                  <a:pt x="27781" y="150019"/>
                </a:cubicBezTo>
                <a:lnTo>
                  <a:pt x="2778" y="116681"/>
                </a:lnTo>
                <a:cubicBezTo>
                  <a:pt x="-1841" y="110535"/>
                  <a:pt x="-590" y="101853"/>
                  <a:pt x="5556" y="97234"/>
                </a:cubicBezTo>
                <a:cubicBezTo>
                  <a:pt x="11703" y="92616"/>
                  <a:pt x="20384" y="93866"/>
                  <a:pt x="25003" y="100013"/>
                </a:cubicBezTo>
                <a:lnTo>
                  <a:pt x="44450" y="125953"/>
                </a:lnTo>
                <a:lnTo>
                  <a:pt x="44450" y="13891"/>
                </a:lnTo>
                <a:close/>
                <a:moveTo>
                  <a:pt x="83344" y="105569"/>
                </a:moveTo>
                <a:cubicBezTo>
                  <a:pt x="83344" y="102513"/>
                  <a:pt x="80843" y="100013"/>
                  <a:pt x="77788" y="100013"/>
                </a:cubicBezTo>
                <a:cubicBezTo>
                  <a:pt x="74732" y="100013"/>
                  <a:pt x="72231" y="102513"/>
                  <a:pt x="72231" y="105569"/>
                </a:cubicBezTo>
                <a:lnTo>
                  <a:pt x="72231" y="138906"/>
                </a:lnTo>
                <a:cubicBezTo>
                  <a:pt x="72231" y="141962"/>
                  <a:pt x="74732" y="144463"/>
                  <a:pt x="77788" y="144463"/>
                </a:cubicBezTo>
                <a:cubicBezTo>
                  <a:pt x="80843" y="144463"/>
                  <a:pt x="83344" y="141962"/>
                  <a:pt x="83344" y="138906"/>
                </a:cubicBezTo>
                <a:lnTo>
                  <a:pt x="83344" y="105569"/>
                </a:lnTo>
                <a:close/>
                <a:moveTo>
                  <a:pt x="100013" y="100013"/>
                </a:moveTo>
                <a:cubicBezTo>
                  <a:pt x="96957" y="100013"/>
                  <a:pt x="94456" y="102513"/>
                  <a:pt x="94456" y="105569"/>
                </a:cubicBezTo>
                <a:lnTo>
                  <a:pt x="94456" y="138906"/>
                </a:lnTo>
                <a:cubicBezTo>
                  <a:pt x="94456" y="141962"/>
                  <a:pt x="96957" y="144463"/>
                  <a:pt x="100013" y="144463"/>
                </a:cubicBezTo>
                <a:cubicBezTo>
                  <a:pt x="103068" y="144463"/>
                  <a:pt x="105569" y="141962"/>
                  <a:pt x="105569" y="138906"/>
                </a:cubicBezTo>
                <a:lnTo>
                  <a:pt x="105569" y="105569"/>
                </a:lnTo>
                <a:cubicBezTo>
                  <a:pt x="105569" y="102513"/>
                  <a:pt x="103068" y="100013"/>
                  <a:pt x="100013" y="100013"/>
                </a:cubicBezTo>
                <a:close/>
                <a:moveTo>
                  <a:pt x="127794" y="105569"/>
                </a:moveTo>
                <a:cubicBezTo>
                  <a:pt x="127794" y="102513"/>
                  <a:pt x="125293" y="100013"/>
                  <a:pt x="122238" y="100013"/>
                </a:cubicBezTo>
                <a:cubicBezTo>
                  <a:pt x="119182" y="100013"/>
                  <a:pt x="116681" y="102513"/>
                  <a:pt x="116681" y="105569"/>
                </a:cubicBezTo>
                <a:lnTo>
                  <a:pt x="116681" y="138906"/>
                </a:lnTo>
                <a:cubicBezTo>
                  <a:pt x="116681" y="141962"/>
                  <a:pt x="119182" y="144463"/>
                  <a:pt x="122238" y="144463"/>
                </a:cubicBezTo>
                <a:cubicBezTo>
                  <a:pt x="125293" y="144463"/>
                  <a:pt x="127794" y="141962"/>
                  <a:pt x="127794" y="138906"/>
                </a:cubicBezTo>
                <a:lnTo>
                  <a:pt x="127794" y="105569"/>
                </a:ln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48335" y="4191000"/>
            <a:ext cx="5384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Prompt Strategy: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GT boxes for training, auto-proposals for inference.</a:t>
            </a:r>
            <a:endParaRPr lang="en-US" sz="1600" dirty="0"/>
          </a:p>
        </p:txBody>
      </p:sp>
      <p:pic>
        <p:nvPicPr>
          <p:cNvPr id="11" name="Image 1" descr="https://kimi-web-img.moonshot.cn/img/i-blog.csdnimg.cn/7998776e7207a1e4bcbfc8455b0c8691ea005b94.gif"/>
          <p:cNvPicPr>
            <a:picLocks noChangeAspect="1"/>
          </p:cNvPicPr>
          <p:nvPr/>
        </p:nvPicPr>
        <p:blipFill>
          <a:blip r:embed="rId4"/>
          <a:srcRect l="1812" r="1812"/>
          <a:stretch/>
        </p:blipFill>
        <p:spPr>
          <a:xfrm>
            <a:off x="6248400" y="1397000"/>
            <a:ext cx="5689600" cy="4064000"/>
          </a:xfrm>
          <a:prstGeom prst="roundRect">
            <a:avLst>
              <a:gd name="adj" fmla="val 2500"/>
            </a:avLst>
          </a:prstGeom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4224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Prompt Strategy &amp; Training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26506" y="2286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57150" y="0"/>
                </a:moveTo>
                <a:cubicBezTo>
                  <a:pt x="78313" y="0"/>
                  <a:pt x="96798" y="11519"/>
                  <a:pt x="106620" y="28575"/>
                </a:cubicBezTo>
                <a:lnTo>
                  <a:pt x="350490" y="28575"/>
                </a:lnTo>
                <a:cubicBezTo>
                  <a:pt x="360402" y="11519"/>
                  <a:pt x="378797" y="0"/>
                  <a:pt x="399961" y="0"/>
                </a:cubicBezTo>
                <a:cubicBezTo>
                  <a:pt x="431483" y="0"/>
                  <a:pt x="457111" y="25628"/>
                  <a:pt x="457111" y="57150"/>
                </a:cubicBezTo>
                <a:cubicBezTo>
                  <a:pt x="457111" y="87511"/>
                  <a:pt x="433447" y="112335"/>
                  <a:pt x="403533" y="114211"/>
                </a:cubicBezTo>
                <a:lnTo>
                  <a:pt x="401657" y="116800"/>
                </a:lnTo>
                <a:lnTo>
                  <a:pt x="337810" y="205294"/>
                </a:lnTo>
                <a:cubicBezTo>
                  <a:pt x="341025" y="212437"/>
                  <a:pt x="342811" y="220385"/>
                  <a:pt x="342811" y="228689"/>
                </a:cubicBezTo>
                <a:cubicBezTo>
                  <a:pt x="342811" y="236994"/>
                  <a:pt x="341025" y="244941"/>
                  <a:pt x="337810" y="252085"/>
                </a:cubicBezTo>
                <a:lnTo>
                  <a:pt x="339775" y="254853"/>
                </a:lnTo>
                <a:lnTo>
                  <a:pt x="401657" y="340578"/>
                </a:lnTo>
                <a:lnTo>
                  <a:pt x="403533" y="343168"/>
                </a:lnTo>
                <a:cubicBezTo>
                  <a:pt x="433447" y="345043"/>
                  <a:pt x="457111" y="369868"/>
                  <a:pt x="457111" y="400229"/>
                </a:cubicBezTo>
                <a:cubicBezTo>
                  <a:pt x="457111" y="431750"/>
                  <a:pt x="431483" y="457379"/>
                  <a:pt x="399961" y="457379"/>
                </a:cubicBezTo>
                <a:cubicBezTo>
                  <a:pt x="378797" y="457379"/>
                  <a:pt x="360313" y="445859"/>
                  <a:pt x="350490" y="428804"/>
                </a:cubicBezTo>
                <a:lnTo>
                  <a:pt x="106620" y="428804"/>
                </a:lnTo>
                <a:cubicBezTo>
                  <a:pt x="96709" y="445859"/>
                  <a:pt x="78313" y="457379"/>
                  <a:pt x="57150" y="457379"/>
                </a:cubicBezTo>
                <a:cubicBezTo>
                  <a:pt x="25628" y="457379"/>
                  <a:pt x="0" y="431750"/>
                  <a:pt x="0" y="400229"/>
                </a:cubicBezTo>
                <a:cubicBezTo>
                  <a:pt x="0" y="379065"/>
                  <a:pt x="11519" y="360581"/>
                  <a:pt x="28575" y="350758"/>
                </a:cubicBezTo>
                <a:lnTo>
                  <a:pt x="28575" y="106888"/>
                </a:lnTo>
                <a:cubicBezTo>
                  <a:pt x="11519" y="96798"/>
                  <a:pt x="0" y="78313"/>
                  <a:pt x="0" y="57150"/>
                </a:cubicBezTo>
                <a:cubicBezTo>
                  <a:pt x="0" y="25628"/>
                  <a:pt x="25628" y="0"/>
                  <a:pt x="57150" y="0"/>
                </a:cubicBezTo>
                <a:close/>
                <a:moveTo>
                  <a:pt x="352008" y="369153"/>
                </a:moveTo>
                <a:lnTo>
                  <a:pt x="293519" y="288250"/>
                </a:lnTo>
                <a:lnTo>
                  <a:pt x="291554" y="285482"/>
                </a:lnTo>
                <a:cubicBezTo>
                  <a:pt x="289679" y="285661"/>
                  <a:pt x="287715" y="285750"/>
                  <a:pt x="285750" y="285750"/>
                </a:cubicBezTo>
                <a:cubicBezTo>
                  <a:pt x="254228" y="285750"/>
                  <a:pt x="228600" y="260122"/>
                  <a:pt x="228600" y="228600"/>
                </a:cubicBezTo>
                <a:cubicBezTo>
                  <a:pt x="228600" y="197078"/>
                  <a:pt x="254228" y="171450"/>
                  <a:pt x="285750" y="171450"/>
                </a:cubicBezTo>
                <a:cubicBezTo>
                  <a:pt x="287715" y="171450"/>
                  <a:pt x="289679" y="171539"/>
                  <a:pt x="291554" y="171718"/>
                </a:cubicBezTo>
                <a:lnTo>
                  <a:pt x="352008" y="88047"/>
                </a:lnTo>
                <a:cubicBezTo>
                  <a:pt x="351472" y="87243"/>
                  <a:pt x="351026" y="86529"/>
                  <a:pt x="350580" y="85725"/>
                </a:cubicBezTo>
                <a:lnTo>
                  <a:pt x="106620" y="85725"/>
                </a:lnTo>
                <a:cubicBezTo>
                  <a:pt x="101620" y="94387"/>
                  <a:pt x="94387" y="101620"/>
                  <a:pt x="85725" y="106620"/>
                </a:cubicBezTo>
                <a:lnTo>
                  <a:pt x="85725" y="350490"/>
                </a:lnTo>
                <a:cubicBezTo>
                  <a:pt x="94387" y="355491"/>
                  <a:pt x="101620" y="362724"/>
                  <a:pt x="106620" y="371386"/>
                </a:cubicBezTo>
                <a:lnTo>
                  <a:pt x="350490" y="371386"/>
                </a:lnTo>
                <a:cubicBezTo>
                  <a:pt x="350937" y="370582"/>
                  <a:pt x="351473" y="369778"/>
                  <a:pt x="351919" y="369064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50729" y="2844800"/>
            <a:ext cx="4013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Training Prompts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63429" y="3251200"/>
            <a:ext cx="3987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Tight 3D bounding boxes derived from ground truth masks.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867400" y="2794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48806" y="248781"/>
                </a:moveTo>
                <a:cubicBezTo>
                  <a:pt x="459968" y="237619"/>
                  <a:pt x="459968" y="219492"/>
                  <a:pt x="448806" y="208330"/>
                </a:cubicBezTo>
                <a:lnTo>
                  <a:pt x="305931" y="65455"/>
                </a:lnTo>
                <a:cubicBezTo>
                  <a:pt x="294769" y="54293"/>
                  <a:pt x="276642" y="54293"/>
                  <a:pt x="265480" y="65455"/>
                </a:cubicBezTo>
                <a:cubicBezTo>
                  <a:pt x="254318" y="76617"/>
                  <a:pt x="254318" y="94744"/>
                  <a:pt x="265480" y="105906"/>
                </a:cubicBezTo>
                <a:lnTo>
                  <a:pt x="359599" y="200025"/>
                </a:lnTo>
                <a:lnTo>
                  <a:pt x="28575" y="200025"/>
                </a:lnTo>
                <a:cubicBezTo>
                  <a:pt x="12769" y="200025"/>
                  <a:pt x="0" y="212794"/>
                  <a:pt x="0" y="228600"/>
                </a:cubicBezTo>
                <a:cubicBezTo>
                  <a:pt x="0" y="244406"/>
                  <a:pt x="12769" y="257175"/>
                  <a:pt x="28575" y="257175"/>
                </a:cubicBezTo>
                <a:lnTo>
                  <a:pt x="359599" y="257175"/>
                </a:lnTo>
                <a:lnTo>
                  <a:pt x="265480" y="351294"/>
                </a:lnTo>
                <a:cubicBezTo>
                  <a:pt x="254317" y="362456"/>
                  <a:pt x="254317" y="380583"/>
                  <a:pt x="265480" y="391745"/>
                </a:cubicBezTo>
                <a:cubicBezTo>
                  <a:pt x="276642" y="402908"/>
                  <a:pt x="294769" y="402908"/>
                  <a:pt x="305931" y="391745"/>
                </a:cubicBezTo>
                <a:lnTo>
                  <a:pt x="448806" y="248870"/>
                </a:lnTo>
                <a:close/>
              </a:path>
            </a:pathLst>
          </a:custGeom>
          <a:solidFill>
            <a:srgbClr val="8FA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9150985" y="22860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14325" y="0"/>
                </a:moveTo>
                <a:cubicBezTo>
                  <a:pt x="314325" y="-15806"/>
                  <a:pt x="301556" y="-28575"/>
                  <a:pt x="285750" y="-28575"/>
                </a:cubicBezTo>
                <a:cubicBezTo>
                  <a:pt x="269944" y="-28575"/>
                  <a:pt x="257175" y="-15806"/>
                  <a:pt x="257175" y="0"/>
                </a:cubicBezTo>
                <a:lnTo>
                  <a:pt x="257175" y="57150"/>
                </a:lnTo>
                <a:lnTo>
                  <a:pt x="171450" y="57150"/>
                </a:lnTo>
                <a:cubicBezTo>
                  <a:pt x="124123" y="57150"/>
                  <a:pt x="85725" y="95548"/>
                  <a:pt x="85725" y="142875"/>
                </a:cubicBezTo>
                <a:lnTo>
                  <a:pt x="85725" y="342900"/>
                </a:lnTo>
                <a:cubicBezTo>
                  <a:pt x="85725" y="390227"/>
                  <a:pt x="124123" y="428625"/>
                  <a:pt x="171450" y="428625"/>
                </a:cubicBezTo>
                <a:lnTo>
                  <a:pt x="400050" y="428625"/>
                </a:lnTo>
                <a:cubicBezTo>
                  <a:pt x="447377" y="428625"/>
                  <a:pt x="485775" y="390227"/>
                  <a:pt x="485775" y="342900"/>
                </a:cubicBezTo>
                <a:lnTo>
                  <a:pt x="485775" y="142875"/>
                </a:lnTo>
                <a:cubicBezTo>
                  <a:pt x="485775" y="95548"/>
                  <a:pt x="447377" y="57150"/>
                  <a:pt x="400050" y="57150"/>
                </a:cubicBezTo>
                <a:lnTo>
                  <a:pt x="314325" y="57150"/>
                </a:lnTo>
                <a:lnTo>
                  <a:pt x="314325" y="0"/>
                </a:lnTo>
                <a:close/>
                <a:moveTo>
                  <a:pt x="142875" y="328613"/>
                </a:moveTo>
                <a:cubicBezTo>
                  <a:pt x="142875" y="316736"/>
                  <a:pt x="152430" y="307181"/>
                  <a:pt x="164306" y="307181"/>
                </a:cubicBezTo>
                <a:lnTo>
                  <a:pt x="192881" y="307181"/>
                </a:lnTo>
                <a:cubicBezTo>
                  <a:pt x="204758" y="307181"/>
                  <a:pt x="214313" y="316736"/>
                  <a:pt x="214313" y="328613"/>
                </a:cubicBezTo>
                <a:cubicBezTo>
                  <a:pt x="214313" y="340489"/>
                  <a:pt x="204758" y="350044"/>
                  <a:pt x="192881" y="350044"/>
                </a:cubicBezTo>
                <a:lnTo>
                  <a:pt x="164306" y="350044"/>
                </a:lnTo>
                <a:cubicBezTo>
                  <a:pt x="152430" y="350044"/>
                  <a:pt x="142875" y="340489"/>
                  <a:pt x="142875" y="328613"/>
                </a:cubicBezTo>
                <a:close/>
                <a:moveTo>
                  <a:pt x="250031" y="328613"/>
                </a:moveTo>
                <a:cubicBezTo>
                  <a:pt x="250031" y="316736"/>
                  <a:pt x="259586" y="307181"/>
                  <a:pt x="271463" y="307181"/>
                </a:cubicBezTo>
                <a:lnTo>
                  <a:pt x="300038" y="307181"/>
                </a:lnTo>
                <a:cubicBezTo>
                  <a:pt x="311914" y="307181"/>
                  <a:pt x="321469" y="316736"/>
                  <a:pt x="321469" y="328613"/>
                </a:cubicBezTo>
                <a:cubicBezTo>
                  <a:pt x="321469" y="340489"/>
                  <a:pt x="311914" y="350044"/>
                  <a:pt x="300038" y="350044"/>
                </a:cubicBezTo>
                <a:lnTo>
                  <a:pt x="271463" y="350044"/>
                </a:lnTo>
                <a:cubicBezTo>
                  <a:pt x="259586" y="350044"/>
                  <a:pt x="250031" y="340489"/>
                  <a:pt x="250031" y="328613"/>
                </a:cubicBezTo>
                <a:close/>
                <a:moveTo>
                  <a:pt x="357188" y="328613"/>
                </a:moveTo>
                <a:cubicBezTo>
                  <a:pt x="357188" y="316736"/>
                  <a:pt x="366742" y="307181"/>
                  <a:pt x="378619" y="307181"/>
                </a:cubicBezTo>
                <a:lnTo>
                  <a:pt x="407194" y="307181"/>
                </a:lnTo>
                <a:cubicBezTo>
                  <a:pt x="419070" y="307181"/>
                  <a:pt x="428625" y="316736"/>
                  <a:pt x="428625" y="328613"/>
                </a:cubicBezTo>
                <a:cubicBezTo>
                  <a:pt x="428625" y="340489"/>
                  <a:pt x="419070" y="350044"/>
                  <a:pt x="407194" y="350044"/>
                </a:cubicBezTo>
                <a:lnTo>
                  <a:pt x="378619" y="350044"/>
                </a:lnTo>
                <a:cubicBezTo>
                  <a:pt x="366742" y="350044"/>
                  <a:pt x="357188" y="340489"/>
                  <a:pt x="357188" y="328613"/>
                </a:cubicBezTo>
                <a:close/>
                <a:moveTo>
                  <a:pt x="200025" y="157163"/>
                </a:moveTo>
                <a:cubicBezTo>
                  <a:pt x="223681" y="157163"/>
                  <a:pt x="242888" y="176369"/>
                  <a:pt x="242888" y="200025"/>
                </a:cubicBezTo>
                <a:cubicBezTo>
                  <a:pt x="242888" y="223681"/>
                  <a:pt x="223681" y="242888"/>
                  <a:pt x="200025" y="242888"/>
                </a:cubicBezTo>
                <a:cubicBezTo>
                  <a:pt x="176369" y="242888"/>
                  <a:pt x="157163" y="223681"/>
                  <a:pt x="157163" y="200025"/>
                </a:cubicBezTo>
                <a:cubicBezTo>
                  <a:pt x="157163" y="176369"/>
                  <a:pt x="176369" y="157163"/>
                  <a:pt x="200025" y="157163"/>
                </a:cubicBezTo>
                <a:close/>
                <a:moveTo>
                  <a:pt x="328613" y="200025"/>
                </a:moveTo>
                <a:cubicBezTo>
                  <a:pt x="328613" y="176369"/>
                  <a:pt x="347819" y="157163"/>
                  <a:pt x="371475" y="157163"/>
                </a:cubicBezTo>
                <a:cubicBezTo>
                  <a:pt x="395131" y="157163"/>
                  <a:pt x="414338" y="176369"/>
                  <a:pt x="414338" y="200025"/>
                </a:cubicBezTo>
                <a:cubicBezTo>
                  <a:pt x="414338" y="223681"/>
                  <a:pt x="395131" y="242888"/>
                  <a:pt x="371475" y="242888"/>
                </a:cubicBezTo>
                <a:cubicBezTo>
                  <a:pt x="347819" y="242888"/>
                  <a:pt x="328613" y="223681"/>
                  <a:pt x="328613" y="200025"/>
                </a:cubicBezTo>
                <a:close/>
                <a:moveTo>
                  <a:pt x="57150" y="200025"/>
                </a:moveTo>
                <a:cubicBezTo>
                  <a:pt x="57150" y="184219"/>
                  <a:pt x="44381" y="171450"/>
                  <a:pt x="28575" y="171450"/>
                </a:cubicBezTo>
                <a:cubicBezTo>
                  <a:pt x="12769" y="171450"/>
                  <a:pt x="0" y="184219"/>
                  <a:pt x="0" y="200025"/>
                </a:cubicBezTo>
                <a:lnTo>
                  <a:pt x="0" y="285750"/>
                </a:lnTo>
                <a:cubicBezTo>
                  <a:pt x="0" y="301556"/>
                  <a:pt x="12769" y="314325"/>
                  <a:pt x="28575" y="314325"/>
                </a:cubicBezTo>
                <a:cubicBezTo>
                  <a:pt x="44381" y="314325"/>
                  <a:pt x="57150" y="301556"/>
                  <a:pt x="57150" y="285750"/>
                </a:cubicBezTo>
                <a:lnTo>
                  <a:pt x="57150" y="200025"/>
                </a:lnTo>
                <a:close/>
                <a:moveTo>
                  <a:pt x="542925" y="171450"/>
                </a:moveTo>
                <a:cubicBezTo>
                  <a:pt x="527119" y="171450"/>
                  <a:pt x="514350" y="184219"/>
                  <a:pt x="514350" y="200025"/>
                </a:cubicBezTo>
                <a:lnTo>
                  <a:pt x="514350" y="285750"/>
                </a:lnTo>
                <a:cubicBezTo>
                  <a:pt x="514350" y="301556"/>
                  <a:pt x="527119" y="314325"/>
                  <a:pt x="542925" y="314325"/>
                </a:cubicBezTo>
                <a:cubicBezTo>
                  <a:pt x="558731" y="314325"/>
                  <a:pt x="571500" y="301556"/>
                  <a:pt x="571500" y="285750"/>
                </a:cubicBezTo>
                <a:lnTo>
                  <a:pt x="571500" y="200025"/>
                </a:lnTo>
                <a:cubicBezTo>
                  <a:pt x="571500" y="184219"/>
                  <a:pt x="558731" y="171450"/>
                  <a:pt x="542925" y="171450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7432358" y="2844800"/>
            <a:ext cx="4013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Inference Prompts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445058" y="3251200"/>
            <a:ext cx="3987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Automatic proposals from intensity-based tumor detection.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4165600"/>
            <a:ext cx="11684000" cy="1270000"/>
          </a:xfrm>
          <a:custGeom>
            <a:avLst/>
            <a:gdLst/>
            <a:ahLst/>
            <a:cxnLst/>
            <a:rect l="l" t="t" r="r" b="b"/>
            <a:pathLst>
              <a:path w="11684000" h="1270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1168400"/>
                </a:lnTo>
                <a:cubicBezTo>
                  <a:pt x="11684000" y="1224475"/>
                  <a:pt x="11638475" y="1270000"/>
                  <a:pt x="115824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406400" y="4368800"/>
            <a:ext cx="1137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Multi-Task Learning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12750" y="4724400"/>
            <a:ext cx="11366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model is trained to segment WT, TC, and ET as separate tasks, sharing the same encoder but using distinct mask decoders for each region.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Improvements &amp; Optimizations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7272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Improvement 1: Post-processing &amp; TTA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489200"/>
            <a:ext cx="5638800" cy="2082800"/>
          </a:xfrm>
          <a:custGeom>
            <a:avLst/>
            <a:gdLst/>
            <a:ahLst/>
            <a:cxnLst/>
            <a:rect l="l" t="t" r="r" b="b"/>
            <a:pathLst>
              <a:path w="5638800" h="2082800">
                <a:moveTo>
                  <a:pt x="101599" y="0"/>
                </a:moveTo>
                <a:lnTo>
                  <a:pt x="5537201" y="0"/>
                </a:lnTo>
                <a:cubicBezTo>
                  <a:pt x="5593313" y="0"/>
                  <a:pt x="5638800" y="45487"/>
                  <a:pt x="5638800" y="101599"/>
                </a:cubicBezTo>
                <a:lnTo>
                  <a:pt x="5638800" y="1981201"/>
                </a:lnTo>
                <a:cubicBezTo>
                  <a:pt x="5638800" y="2037313"/>
                  <a:pt x="5593313" y="2082800"/>
                  <a:pt x="55372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57200" y="2692400"/>
            <a:ext cx="534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Post-processing Pipeline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7200" y="3149600"/>
            <a:ext cx="53213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Remove small objects (&lt;100-200 voxels)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Fill binary holes in tumor regions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Morphological closing for smooth boundaries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4114800"/>
            <a:ext cx="532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Expected Gain: +1-3% Dice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99200" y="2489200"/>
            <a:ext cx="5638800" cy="2082800"/>
          </a:xfrm>
          <a:custGeom>
            <a:avLst/>
            <a:gdLst/>
            <a:ahLst/>
            <a:cxnLst/>
            <a:rect l="l" t="t" r="r" b="b"/>
            <a:pathLst>
              <a:path w="5638800" h="2082800">
                <a:moveTo>
                  <a:pt x="101599" y="0"/>
                </a:moveTo>
                <a:lnTo>
                  <a:pt x="5537201" y="0"/>
                </a:lnTo>
                <a:cubicBezTo>
                  <a:pt x="5593313" y="0"/>
                  <a:pt x="5638800" y="45487"/>
                  <a:pt x="5638800" y="101599"/>
                </a:cubicBezTo>
                <a:lnTo>
                  <a:pt x="5638800" y="1981201"/>
                </a:lnTo>
                <a:cubicBezTo>
                  <a:pt x="5638800" y="2037313"/>
                  <a:pt x="5593313" y="2082800"/>
                  <a:pt x="55372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8FA7D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502400" y="2692400"/>
            <a:ext cx="534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8FA7D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Test-Time Augmentation (TTA)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502400" y="3149600"/>
            <a:ext cx="53213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Average predictions over multiple augmentations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Includes flips and rotations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More robust final prediction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502400" y="4114800"/>
            <a:ext cx="532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Expected Gain: +1-2% Dice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09550" y="4876800"/>
            <a:ext cx="1177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Advantage: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These improvements require no retraining of the base model.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7272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Improvement 2: Enhanced Training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489200"/>
            <a:ext cx="5638800" cy="2082800"/>
          </a:xfrm>
          <a:custGeom>
            <a:avLst/>
            <a:gdLst/>
            <a:ahLst/>
            <a:cxnLst/>
            <a:rect l="l" t="t" r="r" b="b"/>
            <a:pathLst>
              <a:path w="5638800" h="2082800">
                <a:moveTo>
                  <a:pt x="101599" y="0"/>
                </a:moveTo>
                <a:lnTo>
                  <a:pt x="5537201" y="0"/>
                </a:lnTo>
                <a:cubicBezTo>
                  <a:pt x="5593313" y="0"/>
                  <a:pt x="5638800" y="45487"/>
                  <a:pt x="5638800" y="101599"/>
                </a:cubicBezTo>
                <a:lnTo>
                  <a:pt x="5638800" y="1981201"/>
                </a:lnTo>
                <a:cubicBezTo>
                  <a:pt x="5638800" y="2037313"/>
                  <a:pt x="5593313" y="2082800"/>
                  <a:pt x="55372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57200" y="2692400"/>
            <a:ext cx="534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Enhanced Augmentation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7200" y="3149600"/>
            <a:ext cx="53213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3D Elastic Deformation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Gaussian Noise &amp; Smoothing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Contrast Adjustment &amp; Coarse Dropout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4114800"/>
            <a:ext cx="532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Expected Gain: +2-4% Dice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99200" y="2489200"/>
            <a:ext cx="5638800" cy="2082800"/>
          </a:xfrm>
          <a:custGeom>
            <a:avLst/>
            <a:gdLst/>
            <a:ahLst/>
            <a:cxnLst/>
            <a:rect l="l" t="t" r="r" b="b"/>
            <a:pathLst>
              <a:path w="5638800" h="2082800">
                <a:moveTo>
                  <a:pt x="101599" y="0"/>
                </a:moveTo>
                <a:lnTo>
                  <a:pt x="5537201" y="0"/>
                </a:lnTo>
                <a:cubicBezTo>
                  <a:pt x="5593313" y="0"/>
                  <a:pt x="5638800" y="45487"/>
                  <a:pt x="5638800" y="101599"/>
                </a:cubicBezTo>
                <a:lnTo>
                  <a:pt x="5638800" y="1981201"/>
                </a:lnTo>
                <a:cubicBezTo>
                  <a:pt x="5638800" y="2037313"/>
                  <a:pt x="5593313" y="2082800"/>
                  <a:pt x="5537201" y="2082800"/>
                </a:cubicBezTo>
                <a:lnTo>
                  <a:pt x="101599" y="2082800"/>
                </a:lnTo>
                <a:cubicBezTo>
                  <a:pt x="45487" y="2082800"/>
                  <a:pt x="0" y="2037313"/>
                  <a:pt x="0" y="1981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8FA7D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502400" y="2692400"/>
            <a:ext cx="5346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8FA7D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Focal Loss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502400" y="3149600"/>
            <a:ext cx="53213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Focuses on hard examples (ET)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Addresses class imbalance</a:t>
            </a:r>
            <a:endParaRPr lang="en-US" sz="1600" dirty="0"/>
          </a:p>
          <a:p>
            <a:pPr marL="254000" indent="-254000">
              <a:lnSpc>
                <a:spcPct val="120000"/>
              </a:lnSpc>
              <a:spcBef>
                <a:spcPts val="10"/>
              </a:spcBef>
              <a:buSzPct val="100000"/>
              <a:buChar char="•"/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Gamma=2.0 for emphasis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502400" y="4114800"/>
            <a:ext cx="5321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Expected Gain: +3-5% on ET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209550" y="4876800"/>
            <a:ext cx="1177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Advanced Architecture: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Attention U-Net adds gated attention for better focus on small structures.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3989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Results &amp; Comparison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3-d2nf6998bjvh7rlj00rg.png"/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9631680" y="1380490"/>
            <a:ext cx="1750695" cy="1423035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t0.png"/>
          <p:cNvPicPr>
            <a:picLocks noChangeAspect="1"/>
          </p:cNvPicPr>
          <p:nvPr/>
        </p:nvPicPr>
        <p:blipFill>
          <a:blip r:embed="rId5">
            <a:alphaModFix amt="60000"/>
          </a:blip>
          <a:stretch>
            <a:fillRect/>
          </a:stretch>
        </p:blipFill>
        <p:spPr>
          <a:xfrm>
            <a:off x="1290955" y="4163060"/>
            <a:ext cx="3957955" cy="4481195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44550" y="2980055"/>
            <a:ext cx="2965450" cy="6171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pic>
        <p:nvPicPr>
          <p:cNvPr id="6" name="Image 3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7" name="Image 4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6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8" name="Shape 1"/>
          <p:cNvSpPr/>
          <p:nvPr/>
        </p:nvSpPr>
        <p:spPr>
          <a:xfrm flipH="1">
            <a:off x="4570730" y="135763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2"/>
          <p:cNvSpPr/>
          <p:nvPr/>
        </p:nvSpPr>
        <p:spPr>
          <a:xfrm flipH="1">
            <a:off x="4570730" y="217233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3"/>
          <p:cNvSpPr/>
          <p:nvPr/>
        </p:nvSpPr>
        <p:spPr>
          <a:xfrm flipH="1">
            <a:off x="4570730" y="292481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1" name="Shape 4"/>
          <p:cNvSpPr/>
          <p:nvPr/>
        </p:nvSpPr>
        <p:spPr>
          <a:xfrm flipH="1">
            <a:off x="4570730" y="370014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5"/>
          <p:cNvSpPr/>
          <p:nvPr/>
        </p:nvSpPr>
        <p:spPr>
          <a:xfrm flipH="1">
            <a:off x="4570730" y="4443730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6"/>
          <p:cNvSpPr/>
          <p:nvPr/>
        </p:nvSpPr>
        <p:spPr>
          <a:xfrm flipH="1">
            <a:off x="4570730" y="5227955"/>
            <a:ext cx="127000" cy="34290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4" name="Shape 7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5" name="Shape 8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9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0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8" name="Text 11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Shape 12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Text 13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1" name="Shape 14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2" name="Text 15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3" name="Shape 16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Text 17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5" name="Shape 18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19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7" name="Text 20"/>
          <p:cNvSpPr/>
          <p:nvPr/>
        </p:nvSpPr>
        <p:spPr>
          <a:xfrm>
            <a:off x="4458970" y="1170940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01.</a:t>
            </a:r>
            <a:endParaRPr lang="en-US" sz="1600" dirty="0"/>
          </a:p>
        </p:txBody>
      </p:sp>
      <p:sp>
        <p:nvSpPr>
          <p:cNvPr id="28" name="Text 21"/>
          <p:cNvSpPr/>
          <p:nvPr/>
        </p:nvSpPr>
        <p:spPr>
          <a:xfrm>
            <a:off x="5642610" y="1403350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29" name="Text 22"/>
          <p:cNvSpPr/>
          <p:nvPr/>
        </p:nvSpPr>
        <p:spPr>
          <a:xfrm>
            <a:off x="4458970" y="1955165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02.</a:t>
            </a:r>
            <a:endParaRPr lang="en-US" sz="1600" dirty="0"/>
          </a:p>
        </p:txBody>
      </p:sp>
      <p:sp>
        <p:nvSpPr>
          <p:cNvPr id="30" name="Text 23"/>
          <p:cNvSpPr/>
          <p:nvPr/>
        </p:nvSpPr>
        <p:spPr>
          <a:xfrm>
            <a:off x="5642610" y="218757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Dataset &amp; Methodology</a:t>
            </a:r>
            <a:endParaRPr lang="en-US" sz="1600" dirty="0"/>
          </a:p>
        </p:txBody>
      </p:sp>
      <p:sp>
        <p:nvSpPr>
          <p:cNvPr id="31" name="Text 24"/>
          <p:cNvSpPr/>
          <p:nvPr/>
        </p:nvSpPr>
        <p:spPr>
          <a:xfrm>
            <a:off x="4458970" y="2724785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03.</a:t>
            </a:r>
            <a:endParaRPr lang="en-US" sz="1600" dirty="0"/>
          </a:p>
        </p:txBody>
      </p:sp>
      <p:sp>
        <p:nvSpPr>
          <p:cNvPr id="32" name="Text 25"/>
          <p:cNvSpPr/>
          <p:nvPr/>
        </p:nvSpPr>
        <p:spPr>
          <a:xfrm>
            <a:off x="5642610" y="295719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Baseline Implementation</a:t>
            </a:r>
            <a:endParaRPr lang="en-US" sz="1600" dirty="0"/>
          </a:p>
        </p:txBody>
      </p:sp>
      <p:sp>
        <p:nvSpPr>
          <p:cNvPr id="33" name="Text 26"/>
          <p:cNvSpPr/>
          <p:nvPr/>
        </p:nvSpPr>
        <p:spPr>
          <a:xfrm>
            <a:off x="4458970" y="3505835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04.</a:t>
            </a:r>
            <a:endParaRPr lang="en-US" sz="1600" dirty="0"/>
          </a:p>
        </p:txBody>
      </p:sp>
      <p:sp>
        <p:nvSpPr>
          <p:cNvPr id="34" name="Text 27"/>
          <p:cNvSpPr/>
          <p:nvPr/>
        </p:nvSpPr>
        <p:spPr>
          <a:xfrm>
            <a:off x="5642610" y="373824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Foundation Model Approach</a:t>
            </a:r>
            <a:endParaRPr lang="en-US" sz="1600" dirty="0"/>
          </a:p>
        </p:txBody>
      </p:sp>
      <p:sp>
        <p:nvSpPr>
          <p:cNvPr id="35" name="Text 28"/>
          <p:cNvSpPr/>
          <p:nvPr/>
        </p:nvSpPr>
        <p:spPr>
          <a:xfrm>
            <a:off x="4458970" y="4260215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05.</a:t>
            </a:r>
            <a:endParaRPr lang="en-US" sz="1600" dirty="0"/>
          </a:p>
        </p:txBody>
      </p:sp>
      <p:sp>
        <p:nvSpPr>
          <p:cNvPr id="36" name="Text 29"/>
          <p:cNvSpPr/>
          <p:nvPr/>
        </p:nvSpPr>
        <p:spPr>
          <a:xfrm>
            <a:off x="5642610" y="449262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Improvements &amp; Optimizations</a:t>
            </a:r>
            <a:endParaRPr lang="en-US" sz="1600" dirty="0"/>
          </a:p>
        </p:txBody>
      </p:sp>
      <p:sp>
        <p:nvSpPr>
          <p:cNvPr id="37" name="Text 30"/>
          <p:cNvSpPr/>
          <p:nvPr/>
        </p:nvSpPr>
        <p:spPr>
          <a:xfrm>
            <a:off x="4458970" y="5033645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06.</a:t>
            </a:r>
            <a:endParaRPr lang="en-US" sz="1600" dirty="0"/>
          </a:p>
        </p:txBody>
      </p:sp>
      <p:sp>
        <p:nvSpPr>
          <p:cNvPr id="38" name="Text 31"/>
          <p:cNvSpPr/>
          <p:nvPr/>
        </p:nvSpPr>
        <p:spPr>
          <a:xfrm>
            <a:off x="5642610" y="5266055"/>
            <a:ext cx="6268085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Results &amp; Comparison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pic>
        <p:nvPicPr>
          <p:cNvPr id="3" name="Image 1" descr="https://kimi-web-img.moonshot.cn/img/upload.wikimedia.org/0405f182840adfbfd121981025f6e7a684a98951.jpg"/>
          <p:cNvPicPr>
            <a:picLocks noChangeAspect="1"/>
          </p:cNvPicPr>
          <p:nvPr/>
        </p:nvPicPr>
        <p:blipFill>
          <a:blip r:embed="rId4"/>
          <a:srcRect l="9398" r="9398"/>
          <a:stretch/>
        </p:blipFill>
        <p:spPr>
          <a:xfrm>
            <a:off x="254000" y="1397000"/>
            <a:ext cx="5638800" cy="4064000"/>
          </a:xfrm>
          <a:prstGeom prst="roundRect">
            <a:avLst>
              <a:gd name="adj" fmla="val 2500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299200" y="1320800"/>
            <a:ext cx="5829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Quantitative Performance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299200" y="1930400"/>
            <a:ext cx="57277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Our improvements led to significant gains, with the best model reaching a mean Dice of </a:t>
            </a:r>
            <a:r>
              <a:rPr lang="en-US" sz="2000" b="1" dirty="0">
                <a:solidFill>
                  <a:srgbClr val="7097E5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0.87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a substantial improvement over the baseline of 0.77.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6299200" y="2997200"/>
            <a:ext cx="5638800" cy="1168400"/>
          </a:xfrm>
          <a:custGeom>
            <a:avLst/>
            <a:gdLst/>
            <a:ahLst/>
            <a:cxnLst/>
            <a:rect l="l" t="t" r="r" b="b"/>
            <a:pathLst>
              <a:path w="5638800" h="1168400">
                <a:moveTo>
                  <a:pt x="101604" y="0"/>
                </a:moveTo>
                <a:lnTo>
                  <a:pt x="5537196" y="0"/>
                </a:lnTo>
                <a:cubicBezTo>
                  <a:pt x="5593310" y="0"/>
                  <a:pt x="5638800" y="45490"/>
                  <a:pt x="5638800" y="101604"/>
                </a:cubicBezTo>
                <a:lnTo>
                  <a:pt x="5638800" y="1066796"/>
                </a:lnTo>
                <a:cubicBezTo>
                  <a:pt x="5638800" y="1122910"/>
                  <a:pt x="5593310" y="1168400"/>
                  <a:pt x="55371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3"/>
          <p:cNvSpPr/>
          <p:nvPr/>
        </p:nvSpPr>
        <p:spPr>
          <a:xfrm>
            <a:off x="6451600" y="3149600"/>
            <a:ext cx="543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Statistical Significance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6451600" y="3505200"/>
            <a:ext cx="5422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Paired Wilcoxon tests across 73 test cases confirmed the improvements were statistically significant (p &lt; 0.05).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299200" y="4368800"/>
            <a:ext cx="5638800" cy="1168400"/>
          </a:xfrm>
          <a:custGeom>
            <a:avLst/>
            <a:gdLst/>
            <a:ahLst/>
            <a:cxnLst/>
            <a:rect l="l" t="t" r="r" b="b"/>
            <a:pathLst>
              <a:path w="5638800" h="1168400">
                <a:moveTo>
                  <a:pt x="101604" y="0"/>
                </a:moveTo>
                <a:lnTo>
                  <a:pt x="5537196" y="0"/>
                </a:lnTo>
                <a:cubicBezTo>
                  <a:pt x="5593310" y="0"/>
                  <a:pt x="5638800" y="45490"/>
                  <a:pt x="5638800" y="101604"/>
                </a:cubicBezTo>
                <a:lnTo>
                  <a:pt x="5638800" y="1066796"/>
                </a:lnTo>
                <a:cubicBezTo>
                  <a:pt x="5638800" y="1122910"/>
                  <a:pt x="5593310" y="1168400"/>
                  <a:pt x="55371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8FA7D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6451600" y="4521200"/>
            <a:ext cx="5435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8FA7D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Key Achievement: ET Improvement</a:t>
            </a:r>
            <a:endParaRPr lang="en-US" sz="1600" dirty="0"/>
          </a:p>
        </p:txBody>
      </p:sp>
      <p:sp>
        <p:nvSpPr>
          <p:cNvPr id="11" name="Text 7"/>
          <p:cNvSpPr/>
          <p:nvPr/>
        </p:nvSpPr>
        <p:spPr>
          <a:xfrm>
            <a:off x="6451600" y="4876800"/>
            <a:ext cx="5422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most notable gain was in ET segmentation, improving from 0.60 to </a:t>
            </a:r>
            <a:r>
              <a:rPr lang="en-US" sz="14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0.72-0.74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402079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Efficiency Trade-offs Analysis</a:t>
            </a:r>
            <a:endParaRPr lang="en-US" sz="1600" dirty="0"/>
          </a:p>
        </p:txBody>
      </p:sp>
      <p:graphicFrame>
        <p:nvGraphicFramePr>
          <p:cNvPr id="22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254000" y="2164079"/>
          <a:ext cx="11684000" cy="2832102"/>
        </p:xfrm>
        <a:graphic>
          <a:graphicData uri="http://schemas.openxmlformats.org/drawingml/2006/table">
            <a:tbl>
              <a:tblPr/>
              <a:tblGrid>
                <a:gridCol w="3060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03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2017"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Metric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3D U-Net Baseline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b="1" u="none" dirty="0">
                          <a:solidFill>
                            <a:srgbClr val="373737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MedSAM + LoRA</a:t>
                      </a:r>
                      <a:endParaRPr lang="en-US" sz="12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201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Parameters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31M (All Trainable)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~2M (LoRA) + 118M (Frozen)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0" cap="flat" cmpd="sng" algn="ctr">
                      <a:noFill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201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Model Size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~73 MB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~120 MB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201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Training Time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3-5 hours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4-6 hours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201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Inference Time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8-12 seconds/vol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15-20 seconds/vol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2017">
                <a:tc>
                  <a:txBody>
                    <a:bodyPr/>
                    <a:lstStyle/>
                    <a:p>
                      <a:pPr algn="l"/>
                      <a:r>
                        <a:rPr lang="en-US" sz="1400" b="1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Peak VRAM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~8 GB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u="none" dirty="0">
                          <a:solidFill>
                            <a:srgbClr val="000000"/>
                          </a:solidFill>
                          <a:latin typeface="微软雅黑" pitchFamily="34" charset="0"/>
                          <a:ea typeface="微软雅黑" pitchFamily="34" charset="-122"/>
                          <a:cs typeface="微软雅黑" pitchFamily="34" charset="-120"/>
                        </a:rPr>
                        <a:t>~10 GB</a:t>
                      </a:r>
                      <a:endParaRPr lang="en-US" sz="1400" dirty="0">
                        <a:latin typeface="微软雅黑" charset="0"/>
                        <a:ea typeface="微软雅黑" charset="0"/>
                        <a:cs typeface="微软雅黑" charset="0"/>
                      </a:endParaRPr>
                    </a:p>
                  </a:txBody>
                  <a:tcPr anchor="ctr">
                    <a:lnL w="0" cap="flat" cmpd="sng" algn="ctr">
                      <a:noFill/>
                    </a:lnL>
                    <a:lnR w="0" cap="flat" cmpd="sng" algn="ctr">
                      <a:noFill/>
                    </a:lnR>
                    <a:lnT w="1016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ext 1"/>
          <p:cNvSpPr/>
          <p:nvPr/>
        </p:nvSpPr>
        <p:spPr>
          <a:xfrm>
            <a:off x="209550" y="5201760"/>
            <a:ext cx="11772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Foundation models offer better </a:t>
            </a:r>
            <a:r>
              <a:rPr lang="en-US" sz="14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sample efficiency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but come with higher </a:t>
            </a:r>
            <a:r>
              <a:rPr lang="en-US" sz="14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computational overhead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07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Contributions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752600"/>
            <a:ext cx="58293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Reproducible Research Framework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819400"/>
            <a:ext cx="5727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core contribution is a fully reproducible pipeline, engineered for transparency and ease of use.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29248" y="35306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27781" y="36116"/>
                </a:moveTo>
                <a:cubicBezTo>
                  <a:pt x="32381" y="36116"/>
                  <a:pt x="36116" y="32381"/>
                  <a:pt x="36116" y="27781"/>
                </a:cubicBezTo>
                <a:cubicBezTo>
                  <a:pt x="36116" y="23181"/>
                  <a:pt x="32381" y="19447"/>
                  <a:pt x="27781" y="19447"/>
                </a:cubicBezTo>
                <a:cubicBezTo>
                  <a:pt x="23181" y="19447"/>
                  <a:pt x="19447" y="23181"/>
                  <a:pt x="19447" y="27781"/>
                </a:cubicBezTo>
                <a:cubicBezTo>
                  <a:pt x="19447" y="32381"/>
                  <a:pt x="23181" y="36116"/>
                  <a:pt x="27781" y="36116"/>
                </a:cubicBezTo>
                <a:close/>
                <a:moveTo>
                  <a:pt x="55563" y="27781"/>
                </a:moveTo>
                <a:cubicBezTo>
                  <a:pt x="55563" y="39172"/>
                  <a:pt x="48721" y="48964"/>
                  <a:pt x="38894" y="53236"/>
                </a:cubicBezTo>
                <a:lnTo>
                  <a:pt x="38894" y="77788"/>
                </a:lnTo>
                <a:lnTo>
                  <a:pt x="100013" y="77788"/>
                </a:lnTo>
                <a:cubicBezTo>
                  <a:pt x="109215" y="77788"/>
                  <a:pt x="116681" y="70321"/>
                  <a:pt x="116681" y="61119"/>
                </a:cubicBezTo>
                <a:lnTo>
                  <a:pt x="116681" y="53236"/>
                </a:lnTo>
                <a:cubicBezTo>
                  <a:pt x="106854" y="48964"/>
                  <a:pt x="100013" y="39172"/>
                  <a:pt x="100013" y="27781"/>
                </a:cubicBezTo>
                <a:cubicBezTo>
                  <a:pt x="100013" y="12432"/>
                  <a:pt x="112445" y="0"/>
                  <a:pt x="127794" y="0"/>
                </a:cubicBezTo>
                <a:cubicBezTo>
                  <a:pt x="143143" y="0"/>
                  <a:pt x="155575" y="12432"/>
                  <a:pt x="155575" y="27781"/>
                </a:cubicBezTo>
                <a:cubicBezTo>
                  <a:pt x="155575" y="39172"/>
                  <a:pt x="148734" y="48964"/>
                  <a:pt x="138906" y="53236"/>
                </a:cubicBezTo>
                <a:lnTo>
                  <a:pt x="138906" y="61119"/>
                </a:lnTo>
                <a:cubicBezTo>
                  <a:pt x="138906" y="82614"/>
                  <a:pt x="121508" y="100013"/>
                  <a:pt x="100013" y="100013"/>
                </a:cubicBezTo>
                <a:lnTo>
                  <a:pt x="38894" y="100013"/>
                </a:lnTo>
                <a:lnTo>
                  <a:pt x="38894" y="124564"/>
                </a:lnTo>
                <a:cubicBezTo>
                  <a:pt x="48721" y="128836"/>
                  <a:pt x="55563" y="138628"/>
                  <a:pt x="55563" y="150019"/>
                </a:cubicBezTo>
                <a:cubicBezTo>
                  <a:pt x="55563" y="165368"/>
                  <a:pt x="43130" y="177800"/>
                  <a:pt x="27781" y="177800"/>
                </a:cubicBezTo>
                <a:cubicBezTo>
                  <a:pt x="12432" y="177800"/>
                  <a:pt x="0" y="165368"/>
                  <a:pt x="0" y="150019"/>
                </a:cubicBezTo>
                <a:cubicBezTo>
                  <a:pt x="0" y="138628"/>
                  <a:pt x="6841" y="128836"/>
                  <a:pt x="16669" y="124564"/>
                </a:cubicBezTo>
                <a:lnTo>
                  <a:pt x="16669" y="53271"/>
                </a:lnTo>
                <a:cubicBezTo>
                  <a:pt x="6841" y="48964"/>
                  <a:pt x="0" y="39172"/>
                  <a:pt x="0" y="27781"/>
                </a:cubicBezTo>
                <a:cubicBezTo>
                  <a:pt x="0" y="12432"/>
                  <a:pt x="12432" y="0"/>
                  <a:pt x="27781" y="0"/>
                </a:cubicBezTo>
                <a:cubicBezTo>
                  <a:pt x="43130" y="0"/>
                  <a:pt x="55563" y="12432"/>
                  <a:pt x="55563" y="27781"/>
                </a:cubicBezTo>
                <a:close/>
                <a:moveTo>
                  <a:pt x="136128" y="27781"/>
                </a:moveTo>
                <a:cubicBezTo>
                  <a:pt x="136128" y="23181"/>
                  <a:pt x="132394" y="19447"/>
                  <a:pt x="127794" y="19447"/>
                </a:cubicBezTo>
                <a:cubicBezTo>
                  <a:pt x="123194" y="19447"/>
                  <a:pt x="119459" y="23181"/>
                  <a:pt x="119459" y="27781"/>
                </a:cubicBezTo>
                <a:cubicBezTo>
                  <a:pt x="119459" y="32381"/>
                  <a:pt x="123194" y="36116"/>
                  <a:pt x="127794" y="36116"/>
                </a:cubicBezTo>
                <a:cubicBezTo>
                  <a:pt x="132394" y="36116"/>
                  <a:pt x="136128" y="32381"/>
                  <a:pt x="136128" y="27781"/>
                </a:cubicBezTo>
                <a:close/>
                <a:moveTo>
                  <a:pt x="27781" y="158353"/>
                </a:moveTo>
                <a:cubicBezTo>
                  <a:pt x="32381" y="158353"/>
                  <a:pt x="36116" y="154619"/>
                  <a:pt x="36116" y="150019"/>
                </a:cubicBezTo>
                <a:cubicBezTo>
                  <a:pt x="36116" y="145419"/>
                  <a:pt x="32381" y="141684"/>
                  <a:pt x="27781" y="141684"/>
                </a:cubicBezTo>
                <a:cubicBezTo>
                  <a:pt x="23181" y="141684"/>
                  <a:pt x="19447" y="145419"/>
                  <a:pt x="19447" y="150019"/>
                </a:cubicBezTo>
                <a:cubicBezTo>
                  <a:pt x="19447" y="154619"/>
                  <a:pt x="23181" y="158353"/>
                  <a:pt x="27781" y="158353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55320" y="3530600"/>
            <a:ext cx="5321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Version Control: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Fixed splits, seeded experiments, config tracking.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98450" y="4140200"/>
            <a:ext cx="222250" cy="177800"/>
          </a:xfrm>
          <a:custGeom>
            <a:avLst/>
            <a:gdLst/>
            <a:ahLst/>
            <a:cxnLst/>
            <a:rect l="l" t="t" r="r" b="b"/>
            <a:pathLst>
              <a:path w="222250" h="177800">
                <a:moveTo>
                  <a:pt x="121508" y="82059"/>
                </a:moveTo>
                <a:lnTo>
                  <a:pt x="98554" y="82059"/>
                </a:lnTo>
                <a:lnTo>
                  <a:pt x="98554" y="61431"/>
                </a:lnTo>
                <a:lnTo>
                  <a:pt x="121508" y="61431"/>
                </a:lnTo>
                <a:lnTo>
                  <a:pt x="121508" y="82059"/>
                </a:lnTo>
                <a:close/>
                <a:moveTo>
                  <a:pt x="121508" y="11112"/>
                </a:moveTo>
                <a:lnTo>
                  <a:pt x="98554" y="11112"/>
                </a:lnTo>
                <a:lnTo>
                  <a:pt x="98554" y="32192"/>
                </a:lnTo>
                <a:lnTo>
                  <a:pt x="121508" y="32192"/>
                </a:lnTo>
                <a:lnTo>
                  <a:pt x="121508" y="11112"/>
                </a:lnTo>
                <a:close/>
                <a:moveTo>
                  <a:pt x="148664" y="61397"/>
                </a:moveTo>
                <a:lnTo>
                  <a:pt x="125710" y="61397"/>
                </a:lnTo>
                <a:lnTo>
                  <a:pt x="125710" y="82024"/>
                </a:lnTo>
                <a:lnTo>
                  <a:pt x="148664" y="82024"/>
                </a:lnTo>
                <a:lnTo>
                  <a:pt x="148664" y="61397"/>
                </a:lnTo>
                <a:close/>
                <a:moveTo>
                  <a:pt x="94387" y="36359"/>
                </a:moveTo>
                <a:lnTo>
                  <a:pt x="71433" y="36359"/>
                </a:lnTo>
                <a:lnTo>
                  <a:pt x="71433" y="57229"/>
                </a:lnTo>
                <a:lnTo>
                  <a:pt x="94387" y="57229"/>
                </a:lnTo>
                <a:lnTo>
                  <a:pt x="94387" y="36359"/>
                </a:lnTo>
                <a:close/>
                <a:moveTo>
                  <a:pt x="121508" y="36359"/>
                </a:moveTo>
                <a:lnTo>
                  <a:pt x="98554" y="36359"/>
                </a:lnTo>
                <a:lnTo>
                  <a:pt x="98554" y="57229"/>
                </a:lnTo>
                <a:lnTo>
                  <a:pt x="121508" y="57229"/>
                </a:lnTo>
                <a:lnTo>
                  <a:pt x="121508" y="36359"/>
                </a:lnTo>
                <a:close/>
                <a:moveTo>
                  <a:pt x="217631" y="71085"/>
                </a:moveTo>
                <a:cubicBezTo>
                  <a:pt x="212631" y="67717"/>
                  <a:pt x="201102" y="66501"/>
                  <a:pt x="192246" y="68168"/>
                </a:cubicBezTo>
                <a:cubicBezTo>
                  <a:pt x="191100" y="59834"/>
                  <a:pt x="186447" y="52576"/>
                  <a:pt x="177974" y="46047"/>
                </a:cubicBezTo>
                <a:lnTo>
                  <a:pt x="173112" y="42818"/>
                </a:lnTo>
                <a:lnTo>
                  <a:pt x="169882" y="47680"/>
                </a:lnTo>
                <a:cubicBezTo>
                  <a:pt x="163493" y="57334"/>
                  <a:pt x="161756" y="73238"/>
                  <a:pt x="168597" y="83726"/>
                </a:cubicBezTo>
                <a:cubicBezTo>
                  <a:pt x="165576" y="85358"/>
                  <a:pt x="159638" y="87580"/>
                  <a:pt x="151790" y="87441"/>
                </a:cubicBezTo>
                <a:lnTo>
                  <a:pt x="833" y="87441"/>
                </a:lnTo>
                <a:cubicBezTo>
                  <a:pt x="-2188" y="105083"/>
                  <a:pt x="2848" y="128002"/>
                  <a:pt x="16113" y="143733"/>
                </a:cubicBezTo>
                <a:cubicBezTo>
                  <a:pt x="28997" y="158978"/>
                  <a:pt x="48305" y="166722"/>
                  <a:pt x="73551" y="166722"/>
                </a:cubicBezTo>
                <a:cubicBezTo>
                  <a:pt x="128210" y="166722"/>
                  <a:pt x="168667" y="141545"/>
                  <a:pt x="187593" y="95811"/>
                </a:cubicBezTo>
                <a:cubicBezTo>
                  <a:pt x="195024" y="95949"/>
                  <a:pt x="211068" y="95845"/>
                  <a:pt x="219298" y="80114"/>
                </a:cubicBezTo>
                <a:cubicBezTo>
                  <a:pt x="219819" y="79246"/>
                  <a:pt x="221590" y="75530"/>
                  <a:pt x="222250" y="74176"/>
                </a:cubicBezTo>
                <a:lnTo>
                  <a:pt x="217631" y="71085"/>
                </a:lnTo>
                <a:close/>
                <a:moveTo>
                  <a:pt x="40144" y="61397"/>
                </a:moveTo>
                <a:lnTo>
                  <a:pt x="17224" y="61397"/>
                </a:lnTo>
                <a:lnTo>
                  <a:pt x="17224" y="82024"/>
                </a:lnTo>
                <a:lnTo>
                  <a:pt x="40179" y="82024"/>
                </a:lnTo>
                <a:lnTo>
                  <a:pt x="40179" y="61397"/>
                </a:lnTo>
                <a:lnTo>
                  <a:pt x="40144" y="61397"/>
                </a:lnTo>
                <a:close/>
                <a:moveTo>
                  <a:pt x="67265" y="61397"/>
                </a:moveTo>
                <a:lnTo>
                  <a:pt x="44311" y="61397"/>
                </a:lnTo>
                <a:lnTo>
                  <a:pt x="44311" y="82024"/>
                </a:lnTo>
                <a:lnTo>
                  <a:pt x="67265" y="82024"/>
                </a:lnTo>
                <a:lnTo>
                  <a:pt x="67265" y="61397"/>
                </a:lnTo>
                <a:close/>
                <a:moveTo>
                  <a:pt x="94387" y="61397"/>
                </a:moveTo>
                <a:lnTo>
                  <a:pt x="71433" y="61397"/>
                </a:lnTo>
                <a:lnTo>
                  <a:pt x="71433" y="82024"/>
                </a:lnTo>
                <a:lnTo>
                  <a:pt x="94387" y="82024"/>
                </a:lnTo>
                <a:lnTo>
                  <a:pt x="94387" y="61397"/>
                </a:lnTo>
                <a:close/>
                <a:moveTo>
                  <a:pt x="67265" y="36359"/>
                </a:moveTo>
                <a:lnTo>
                  <a:pt x="44311" y="36359"/>
                </a:lnTo>
                <a:lnTo>
                  <a:pt x="44311" y="57229"/>
                </a:lnTo>
                <a:lnTo>
                  <a:pt x="67265" y="57229"/>
                </a:lnTo>
                <a:lnTo>
                  <a:pt x="67265" y="36359"/>
                </a:ln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60399" y="4038600"/>
            <a:ext cx="5232401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Containerization: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Docker support for one-click reproduction.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20675" y="44958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118973" y="3264"/>
                </a:moveTo>
                <a:cubicBezTo>
                  <a:pt x="114632" y="-1077"/>
                  <a:pt x="107583" y="-1077"/>
                  <a:pt x="103242" y="3264"/>
                </a:cubicBezTo>
                <a:cubicBezTo>
                  <a:pt x="98901" y="7605"/>
                  <a:pt x="98901" y="14655"/>
                  <a:pt x="103242" y="18995"/>
                </a:cubicBezTo>
                <a:lnTo>
                  <a:pt x="106506" y="22225"/>
                </a:lnTo>
                <a:lnTo>
                  <a:pt x="9758" y="118973"/>
                </a:lnTo>
                <a:cubicBezTo>
                  <a:pt x="3507" y="125224"/>
                  <a:pt x="0" y="133697"/>
                  <a:pt x="0" y="142553"/>
                </a:cubicBezTo>
                <a:lnTo>
                  <a:pt x="0" y="144463"/>
                </a:lnTo>
                <a:cubicBezTo>
                  <a:pt x="0" y="162868"/>
                  <a:pt x="14932" y="177800"/>
                  <a:pt x="33337" y="177800"/>
                </a:cubicBezTo>
                <a:lnTo>
                  <a:pt x="35247" y="177800"/>
                </a:lnTo>
                <a:cubicBezTo>
                  <a:pt x="44103" y="177800"/>
                  <a:pt x="52576" y="174293"/>
                  <a:pt x="58827" y="168042"/>
                </a:cubicBezTo>
                <a:lnTo>
                  <a:pt x="155575" y="71294"/>
                </a:lnTo>
                <a:lnTo>
                  <a:pt x="158839" y="74558"/>
                </a:lnTo>
                <a:cubicBezTo>
                  <a:pt x="163180" y="78899"/>
                  <a:pt x="170230" y="78899"/>
                  <a:pt x="174570" y="74558"/>
                </a:cubicBezTo>
                <a:cubicBezTo>
                  <a:pt x="178911" y="70217"/>
                  <a:pt x="178911" y="63168"/>
                  <a:pt x="174570" y="58827"/>
                </a:cubicBezTo>
                <a:lnTo>
                  <a:pt x="119008" y="3264"/>
                </a:lnTo>
                <a:close/>
                <a:moveTo>
                  <a:pt x="71294" y="88900"/>
                </a:moveTo>
                <a:lnTo>
                  <a:pt x="122238" y="37956"/>
                </a:lnTo>
                <a:lnTo>
                  <a:pt x="139844" y="55563"/>
                </a:lnTo>
                <a:lnTo>
                  <a:pt x="106506" y="88900"/>
                </a:lnTo>
                <a:lnTo>
                  <a:pt x="71259" y="88900"/>
                </a:ln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60400" y="4495800"/>
            <a:ext cx="5435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 Testing: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CI pipeline for transform/metric validation.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20675" y="48514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22225" y="22225"/>
                </a:moveTo>
                <a:cubicBezTo>
                  <a:pt x="22225" y="16078"/>
                  <a:pt x="17259" y="11112"/>
                  <a:pt x="11112" y="11112"/>
                </a:cubicBezTo>
                <a:cubicBezTo>
                  <a:pt x="4966" y="11112"/>
                  <a:pt x="0" y="16078"/>
                  <a:pt x="0" y="22225"/>
                </a:cubicBezTo>
                <a:lnTo>
                  <a:pt x="0" y="138906"/>
                </a:lnTo>
                <a:cubicBezTo>
                  <a:pt x="0" y="154255"/>
                  <a:pt x="12432" y="166688"/>
                  <a:pt x="27781" y="166688"/>
                </a:cubicBezTo>
                <a:lnTo>
                  <a:pt x="166688" y="166688"/>
                </a:lnTo>
                <a:cubicBezTo>
                  <a:pt x="172834" y="166688"/>
                  <a:pt x="177800" y="161722"/>
                  <a:pt x="177800" y="155575"/>
                </a:cubicBezTo>
                <a:cubicBezTo>
                  <a:pt x="177800" y="149428"/>
                  <a:pt x="172834" y="144463"/>
                  <a:pt x="166688" y="144463"/>
                </a:cubicBezTo>
                <a:lnTo>
                  <a:pt x="27781" y="144463"/>
                </a:lnTo>
                <a:cubicBezTo>
                  <a:pt x="24725" y="144463"/>
                  <a:pt x="22225" y="141962"/>
                  <a:pt x="22225" y="138906"/>
                </a:cubicBezTo>
                <a:lnTo>
                  <a:pt x="22225" y="22225"/>
                </a:lnTo>
                <a:close/>
                <a:moveTo>
                  <a:pt x="163423" y="52298"/>
                </a:moveTo>
                <a:cubicBezTo>
                  <a:pt x="167764" y="47957"/>
                  <a:pt x="167764" y="40908"/>
                  <a:pt x="163423" y="36567"/>
                </a:cubicBezTo>
                <a:cubicBezTo>
                  <a:pt x="159082" y="32226"/>
                  <a:pt x="152033" y="32226"/>
                  <a:pt x="147692" y="36567"/>
                </a:cubicBezTo>
                <a:lnTo>
                  <a:pt x="111125" y="73169"/>
                </a:lnTo>
                <a:lnTo>
                  <a:pt x="91192" y="53271"/>
                </a:lnTo>
                <a:cubicBezTo>
                  <a:pt x="86851" y="48930"/>
                  <a:pt x="79802" y="48930"/>
                  <a:pt x="75461" y="53271"/>
                </a:cubicBezTo>
                <a:lnTo>
                  <a:pt x="42123" y="86608"/>
                </a:lnTo>
                <a:cubicBezTo>
                  <a:pt x="37783" y="90949"/>
                  <a:pt x="37783" y="97998"/>
                  <a:pt x="42123" y="102339"/>
                </a:cubicBezTo>
                <a:cubicBezTo>
                  <a:pt x="46464" y="106680"/>
                  <a:pt x="53514" y="106680"/>
                  <a:pt x="57854" y="102339"/>
                </a:cubicBezTo>
                <a:lnTo>
                  <a:pt x="83344" y="76850"/>
                </a:lnTo>
                <a:lnTo>
                  <a:pt x="103277" y="96783"/>
                </a:lnTo>
                <a:cubicBezTo>
                  <a:pt x="107618" y="101124"/>
                  <a:pt x="114667" y="101124"/>
                  <a:pt x="119008" y="96783"/>
                </a:cubicBezTo>
                <a:lnTo>
                  <a:pt x="163458" y="52333"/>
                </a:ln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60400" y="4851400"/>
            <a:ext cx="5283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Experiment Tracking: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Full logging and JSON export for analysis.</a:t>
            </a:r>
            <a:endParaRPr lang="en-US" sz="1600" dirty="0"/>
          </a:p>
        </p:txBody>
      </p:sp>
      <p:pic>
        <p:nvPicPr>
          <p:cNvPr id="13" name="Image 1" descr="https://kimi-web-img.moonshot.cn/img/wallpaperaccess.com/ff57b3cec91197097097b449e706afa62ad7c2c7.png"/>
          <p:cNvPicPr>
            <a:picLocks noChangeAspect="1"/>
          </p:cNvPicPr>
          <p:nvPr/>
        </p:nvPicPr>
        <p:blipFill>
          <a:blip r:embed="rId4"/>
          <a:srcRect l="11121" r="11121"/>
          <a:stretch/>
        </p:blipFill>
        <p:spPr>
          <a:xfrm>
            <a:off x="6299200" y="1397000"/>
            <a:ext cx="5638800" cy="4064000"/>
          </a:xfrm>
          <a:prstGeom prst="roundRect">
            <a:avLst>
              <a:gd name="adj" fmla="val 2500"/>
            </a:avLst>
          </a:prstGeom>
        </p:spPr>
      </p:pic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9812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Engineering Innovations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92100" y="2895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38410" y="3096"/>
                </a:moveTo>
                <a:cubicBezTo>
                  <a:pt x="147280" y="-1012"/>
                  <a:pt x="157520" y="-1012"/>
                  <a:pt x="166390" y="3096"/>
                </a:cubicBezTo>
                <a:lnTo>
                  <a:pt x="296525" y="63222"/>
                </a:lnTo>
                <a:cubicBezTo>
                  <a:pt x="301585" y="65544"/>
                  <a:pt x="304800" y="70604"/>
                  <a:pt x="304800" y="76200"/>
                </a:cubicBezTo>
                <a:cubicBezTo>
                  <a:pt x="304800" y="81796"/>
                  <a:pt x="301585" y="86856"/>
                  <a:pt x="296525" y="89178"/>
                </a:cubicBezTo>
                <a:lnTo>
                  <a:pt x="166390" y="149304"/>
                </a:lnTo>
                <a:cubicBezTo>
                  <a:pt x="157520" y="153412"/>
                  <a:pt x="147280" y="153412"/>
                  <a:pt x="138410" y="149304"/>
                </a:cubicBezTo>
                <a:lnTo>
                  <a:pt x="8275" y="89178"/>
                </a:lnTo>
                <a:cubicBezTo>
                  <a:pt x="3215" y="86797"/>
                  <a:pt x="0" y="81736"/>
                  <a:pt x="0" y="76200"/>
                </a:cubicBezTo>
                <a:cubicBezTo>
                  <a:pt x="0" y="70664"/>
                  <a:pt x="3215" y="65544"/>
                  <a:pt x="8275" y="63222"/>
                </a:cubicBezTo>
                <a:lnTo>
                  <a:pt x="138410" y="3096"/>
                </a:lnTo>
                <a:close/>
                <a:moveTo>
                  <a:pt x="28635" y="130016"/>
                </a:moveTo>
                <a:lnTo>
                  <a:pt x="126444" y="175200"/>
                </a:lnTo>
                <a:cubicBezTo>
                  <a:pt x="142935" y="182820"/>
                  <a:pt x="161925" y="182820"/>
                  <a:pt x="178415" y="175200"/>
                </a:cubicBezTo>
                <a:lnTo>
                  <a:pt x="276225" y="130016"/>
                </a:lnTo>
                <a:lnTo>
                  <a:pt x="296525" y="139422"/>
                </a:lnTo>
                <a:cubicBezTo>
                  <a:pt x="301585" y="141744"/>
                  <a:pt x="304800" y="146804"/>
                  <a:pt x="304800" y="152400"/>
                </a:cubicBezTo>
                <a:cubicBezTo>
                  <a:pt x="304800" y="157996"/>
                  <a:pt x="301585" y="163056"/>
                  <a:pt x="296525" y="165378"/>
                </a:cubicBezTo>
                <a:lnTo>
                  <a:pt x="166390" y="225504"/>
                </a:lnTo>
                <a:cubicBezTo>
                  <a:pt x="157520" y="229612"/>
                  <a:pt x="147280" y="229612"/>
                  <a:pt x="138410" y="225504"/>
                </a:cubicBezTo>
                <a:lnTo>
                  <a:pt x="8275" y="165378"/>
                </a:lnTo>
                <a:cubicBezTo>
                  <a:pt x="3215" y="162997"/>
                  <a:pt x="0" y="157936"/>
                  <a:pt x="0" y="152400"/>
                </a:cubicBezTo>
                <a:cubicBezTo>
                  <a:pt x="0" y="146864"/>
                  <a:pt x="3215" y="141744"/>
                  <a:pt x="8275" y="139422"/>
                </a:cubicBezTo>
                <a:lnTo>
                  <a:pt x="28575" y="130016"/>
                </a:lnTo>
                <a:close/>
                <a:moveTo>
                  <a:pt x="8275" y="215622"/>
                </a:moveTo>
                <a:lnTo>
                  <a:pt x="28575" y="206216"/>
                </a:lnTo>
                <a:lnTo>
                  <a:pt x="126385" y="251400"/>
                </a:lnTo>
                <a:cubicBezTo>
                  <a:pt x="142875" y="259020"/>
                  <a:pt x="161865" y="259020"/>
                  <a:pt x="178356" y="251400"/>
                </a:cubicBezTo>
                <a:lnTo>
                  <a:pt x="276165" y="206216"/>
                </a:lnTo>
                <a:lnTo>
                  <a:pt x="296466" y="215622"/>
                </a:lnTo>
                <a:cubicBezTo>
                  <a:pt x="301526" y="217944"/>
                  <a:pt x="304740" y="223004"/>
                  <a:pt x="304740" y="228600"/>
                </a:cubicBezTo>
                <a:cubicBezTo>
                  <a:pt x="304740" y="234196"/>
                  <a:pt x="301526" y="239256"/>
                  <a:pt x="296466" y="241578"/>
                </a:cubicBezTo>
                <a:lnTo>
                  <a:pt x="166330" y="301704"/>
                </a:lnTo>
                <a:cubicBezTo>
                  <a:pt x="157460" y="305812"/>
                  <a:pt x="147221" y="305812"/>
                  <a:pt x="138351" y="301704"/>
                </a:cubicBezTo>
                <a:lnTo>
                  <a:pt x="8275" y="241578"/>
                </a:lnTo>
                <a:cubicBezTo>
                  <a:pt x="3215" y="239197"/>
                  <a:pt x="0" y="234136"/>
                  <a:pt x="0" y="228600"/>
                </a:cubicBezTo>
                <a:cubicBezTo>
                  <a:pt x="0" y="223064"/>
                  <a:pt x="3215" y="217944"/>
                  <a:pt x="8275" y="215622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87400" y="2844800"/>
            <a:ext cx="5219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MONAI Integration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87400" y="3200400"/>
            <a:ext cx="5194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Novel use of the medical imaging framework with modern deep learning practices.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337300" y="2895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17085" y="38100"/>
                  <a:pt x="0" y="55185"/>
                  <a:pt x="0" y="76200"/>
                </a:cubicBezTo>
                <a:lnTo>
                  <a:pt x="0" y="228600"/>
                </a:lnTo>
                <a:cubicBezTo>
                  <a:pt x="0" y="249615"/>
                  <a:pt x="17085" y="266700"/>
                  <a:pt x="38100" y="266700"/>
                </a:cubicBezTo>
                <a:lnTo>
                  <a:pt x="266700" y="266700"/>
                </a:lnTo>
                <a:cubicBezTo>
                  <a:pt x="287715" y="266700"/>
                  <a:pt x="304800" y="249615"/>
                  <a:pt x="304800" y="228600"/>
                </a:cubicBezTo>
                <a:lnTo>
                  <a:pt x="304800" y="76200"/>
                </a:lnTo>
                <a:cubicBezTo>
                  <a:pt x="304800" y="55185"/>
                  <a:pt x="287715" y="38100"/>
                  <a:pt x="266700" y="38100"/>
                </a:cubicBezTo>
                <a:lnTo>
                  <a:pt x="38100" y="38100"/>
                </a:lnTo>
                <a:close/>
                <a:moveTo>
                  <a:pt x="52388" y="76200"/>
                </a:moveTo>
                <a:lnTo>
                  <a:pt x="252413" y="76200"/>
                </a:lnTo>
                <a:cubicBezTo>
                  <a:pt x="260330" y="76200"/>
                  <a:pt x="266700" y="82570"/>
                  <a:pt x="266700" y="90488"/>
                </a:cubicBezTo>
                <a:cubicBezTo>
                  <a:pt x="266700" y="98405"/>
                  <a:pt x="260330" y="104775"/>
                  <a:pt x="252413" y="104775"/>
                </a:cubicBezTo>
                <a:lnTo>
                  <a:pt x="52388" y="104775"/>
                </a:lnTo>
                <a:cubicBezTo>
                  <a:pt x="44470" y="104775"/>
                  <a:pt x="38100" y="98405"/>
                  <a:pt x="38100" y="90488"/>
                </a:cubicBezTo>
                <a:cubicBezTo>
                  <a:pt x="38100" y="82570"/>
                  <a:pt x="44470" y="76200"/>
                  <a:pt x="52388" y="76200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832600" y="2844800"/>
            <a:ext cx="5219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Sliding-Window Inference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832600" y="3200400"/>
            <a:ext cx="5194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Efficient inference with Gaussian blending for high-quality, seamless outputs.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292100" y="4064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17085" y="38100"/>
                  <a:pt x="0" y="55185"/>
                  <a:pt x="0" y="76200"/>
                </a:cubicBezTo>
                <a:lnTo>
                  <a:pt x="0" y="80605"/>
                </a:lnTo>
                <a:cubicBezTo>
                  <a:pt x="0" y="84653"/>
                  <a:pt x="2619" y="88106"/>
                  <a:pt x="6013" y="90309"/>
                </a:cubicBezTo>
                <a:cubicBezTo>
                  <a:pt x="13871" y="95429"/>
                  <a:pt x="19050" y="104239"/>
                  <a:pt x="19050" y="114300"/>
                </a:cubicBezTo>
                <a:cubicBezTo>
                  <a:pt x="19050" y="124361"/>
                  <a:pt x="13871" y="133171"/>
                  <a:pt x="6013" y="138291"/>
                </a:cubicBezTo>
                <a:cubicBezTo>
                  <a:pt x="2619" y="140494"/>
                  <a:pt x="0" y="143947"/>
                  <a:pt x="0" y="147995"/>
                </a:cubicBezTo>
                <a:lnTo>
                  <a:pt x="0" y="180975"/>
                </a:lnTo>
                <a:lnTo>
                  <a:pt x="304800" y="180975"/>
                </a:lnTo>
                <a:lnTo>
                  <a:pt x="304800" y="147995"/>
                </a:lnTo>
                <a:cubicBezTo>
                  <a:pt x="304800" y="143947"/>
                  <a:pt x="302181" y="140494"/>
                  <a:pt x="298787" y="138291"/>
                </a:cubicBezTo>
                <a:cubicBezTo>
                  <a:pt x="290929" y="133171"/>
                  <a:pt x="285750" y="124361"/>
                  <a:pt x="285750" y="114300"/>
                </a:cubicBezTo>
                <a:cubicBezTo>
                  <a:pt x="285750" y="104239"/>
                  <a:pt x="290929" y="95429"/>
                  <a:pt x="298787" y="90309"/>
                </a:cubicBezTo>
                <a:cubicBezTo>
                  <a:pt x="302181" y="88106"/>
                  <a:pt x="304800" y="84653"/>
                  <a:pt x="304800" y="80605"/>
                </a:cubicBezTo>
                <a:lnTo>
                  <a:pt x="304800" y="76200"/>
                </a:lnTo>
                <a:cubicBezTo>
                  <a:pt x="304800" y="55185"/>
                  <a:pt x="287715" y="38100"/>
                  <a:pt x="266700" y="38100"/>
                </a:cubicBezTo>
                <a:lnTo>
                  <a:pt x="38100" y="38100"/>
                </a:lnTo>
                <a:close/>
                <a:moveTo>
                  <a:pt x="304800" y="247650"/>
                </a:moveTo>
                <a:lnTo>
                  <a:pt x="304800" y="209550"/>
                </a:lnTo>
                <a:lnTo>
                  <a:pt x="0" y="209550"/>
                </a:lnTo>
                <a:lnTo>
                  <a:pt x="0" y="247650"/>
                </a:lnTo>
                <a:cubicBezTo>
                  <a:pt x="0" y="258187"/>
                  <a:pt x="8513" y="266700"/>
                  <a:pt x="19050" y="266700"/>
                </a:cubicBezTo>
                <a:lnTo>
                  <a:pt x="57150" y="266700"/>
                </a:lnTo>
                <a:lnTo>
                  <a:pt x="57150" y="252413"/>
                </a:lnTo>
                <a:cubicBezTo>
                  <a:pt x="57150" y="244495"/>
                  <a:pt x="63520" y="238125"/>
                  <a:pt x="71438" y="238125"/>
                </a:cubicBezTo>
                <a:cubicBezTo>
                  <a:pt x="79355" y="238125"/>
                  <a:pt x="85725" y="244495"/>
                  <a:pt x="85725" y="252413"/>
                </a:cubicBezTo>
                <a:lnTo>
                  <a:pt x="85725" y="266700"/>
                </a:lnTo>
                <a:lnTo>
                  <a:pt x="138113" y="266700"/>
                </a:lnTo>
                <a:lnTo>
                  <a:pt x="138113" y="252413"/>
                </a:lnTo>
                <a:cubicBezTo>
                  <a:pt x="138113" y="244495"/>
                  <a:pt x="144482" y="238125"/>
                  <a:pt x="152400" y="238125"/>
                </a:cubicBezTo>
                <a:cubicBezTo>
                  <a:pt x="160318" y="238125"/>
                  <a:pt x="166688" y="244495"/>
                  <a:pt x="166688" y="252413"/>
                </a:cubicBezTo>
                <a:lnTo>
                  <a:pt x="166688" y="266700"/>
                </a:lnTo>
                <a:lnTo>
                  <a:pt x="219075" y="266700"/>
                </a:lnTo>
                <a:lnTo>
                  <a:pt x="219075" y="252413"/>
                </a:lnTo>
                <a:cubicBezTo>
                  <a:pt x="219075" y="244495"/>
                  <a:pt x="225445" y="238125"/>
                  <a:pt x="233363" y="238125"/>
                </a:cubicBezTo>
                <a:cubicBezTo>
                  <a:pt x="241280" y="238125"/>
                  <a:pt x="247650" y="244495"/>
                  <a:pt x="247650" y="252413"/>
                </a:cubicBezTo>
                <a:lnTo>
                  <a:pt x="247650" y="266700"/>
                </a:lnTo>
                <a:lnTo>
                  <a:pt x="285750" y="266700"/>
                </a:lnTo>
                <a:cubicBezTo>
                  <a:pt x="296287" y="266700"/>
                  <a:pt x="304800" y="258187"/>
                  <a:pt x="304800" y="247650"/>
                </a:cubicBezTo>
                <a:close/>
                <a:moveTo>
                  <a:pt x="95250" y="95250"/>
                </a:moveTo>
                <a:lnTo>
                  <a:pt x="95250" y="133350"/>
                </a:lnTo>
                <a:cubicBezTo>
                  <a:pt x="95250" y="143887"/>
                  <a:pt x="86737" y="152400"/>
                  <a:pt x="76200" y="152400"/>
                </a:cubicBezTo>
                <a:cubicBezTo>
                  <a:pt x="65663" y="152400"/>
                  <a:pt x="57150" y="143887"/>
                  <a:pt x="57150" y="133350"/>
                </a:cubicBezTo>
                <a:lnTo>
                  <a:pt x="57150" y="95250"/>
                </a:lnTo>
                <a:cubicBezTo>
                  <a:pt x="57150" y="84713"/>
                  <a:pt x="65663" y="76200"/>
                  <a:pt x="76200" y="76200"/>
                </a:cubicBezTo>
                <a:cubicBezTo>
                  <a:pt x="86737" y="76200"/>
                  <a:pt x="95250" y="84713"/>
                  <a:pt x="95250" y="95250"/>
                </a:cubicBezTo>
                <a:close/>
                <a:moveTo>
                  <a:pt x="171450" y="95250"/>
                </a:moveTo>
                <a:lnTo>
                  <a:pt x="171450" y="133350"/>
                </a:lnTo>
                <a:cubicBezTo>
                  <a:pt x="171450" y="143887"/>
                  <a:pt x="162937" y="152400"/>
                  <a:pt x="152400" y="152400"/>
                </a:cubicBezTo>
                <a:cubicBezTo>
                  <a:pt x="141863" y="152400"/>
                  <a:pt x="133350" y="143887"/>
                  <a:pt x="133350" y="133350"/>
                </a:cubicBezTo>
                <a:lnTo>
                  <a:pt x="133350" y="95250"/>
                </a:lnTo>
                <a:cubicBezTo>
                  <a:pt x="133350" y="84713"/>
                  <a:pt x="141863" y="76200"/>
                  <a:pt x="152400" y="76200"/>
                </a:cubicBezTo>
                <a:cubicBezTo>
                  <a:pt x="162937" y="76200"/>
                  <a:pt x="171450" y="84713"/>
                  <a:pt x="171450" y="95250"/>
                </a:cubicBezTo>
                <a:close/>
                <a:moveTo>
                  <a:pt x="247650" y="95250"/>
                </a:moveTo>
                <a:lnTo>
                  <a:pt x="247650" y="133350"/>
                </a:lnTo>
                <a:cubicBezTo>
                  <a:pt x="247650" y="143887"/>
                  <a:pt x="239137" y="152400"/>
                  <a:pt x="228600" y="152400"/>
                </a:cubicBezTo>
                <a:cubicBezTo>
                  <a:pt x="218063" y="152400"/>
                  <a:pt x="209550" y="143887"/>
                  <a:pt x="209550" y="133350"/>
                </a:cubicBezTo>
                <a:lnTo>
                  <a:pt x="209550" y="95250"/>
                </a:lnTo>
                <a:cubicBezTo>
                  <a:pt x="209550" y="84713"/>
                  <a:pt x="218063" y="76200"/>
                  <a:pt x="228600" y="76200"/>
                </a:cubicBezTo>
                <a:cubicBezTo>
                  <a:pt x="239137" y="76200"/>
                  <a:pt x="247650" y="84713"/>
                  <a:pt x="247650" y="95250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87400" y="4013200"/>
            <a:ext cx="5219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Memory-Aware Training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87400" y="4368800"/>
            <a:ext cx="5194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Mixed precision and gradient accumulation for training on constrained hardware.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337300" y="4064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47650" y="123825"/>
                </a:moveTo>
                <a:cubicBezTo>
                  <a:pt x="247650" y="151150"/>
                  <a:pt x="238780" y="176391"/>
                  <a:pt x="223838" y="196870"/>
                </a:cubicBezTo>
                <a:lnTo>
                  <a:pt x="299204" y="272296"/>
                </a:lnTo>
                <a:cubicBezTo>
                  <a:pt x="306645" y="279737"/>
                  <a:pt x="306645" y="291822"/>
                  <a:pt x="299204" y="299264"/>
                </a:cubicBezTo>
                <a:cubicBezTo>
                  <a:pt x="291763" y="306705"/>
                  <a:pt x="279678" y="306705"/>
                  <a:pt x="272236" y="299264"/>
                </a:cubicBezTo>
                <a:lnTo>
                  <a:pt x="196870" y="223838"/>
                </a:lnTo>
                <a:cubicBezTo>
                  <a:pt x="176391" y="238780"/>
                  <a:pt x="151150" y="247650"/>
                  <a:pt x="123825" y="247650"/>
                </a:cubicBezTo>
                <a:cubicBezTo>
                  <a:pt x="55424" y="247650"/>
                  <a:pt x="0" y="192226"/>
                  <a:pt x="0" y="123825"/>
                </a:cubicBezTo>
                <a:cubicBezTo>
                  <a:pt x="0" y="55424"/>
                  <a:pt x="55424" y="0"/>
                  <a:pt x="123825" y="0"/>
                </a:cubicBezTo>
                <a:cubicBezTo>
                  <a:pt x="192226" y="0"/>
                  <a:pt x="247650" y="55424"/>
                  <a:pt x="247650" y="123825"/>
                </a:cubicBezTo>
                <a:close/>
                <a:moveTo>
                  <a:pt x="123825" y="209550"/>
                </a:moveTo>
                <a:cubicBezTo>
                  <a:pt x="171138" y="209550"/>
                  <a:pt x="209550" y="171138"/>
                  <a:pt x="209550" y="123825"/>
                </a:cubicBezTo>
                <a:cubicBezTo>
                  <a:pt x="209550" y="76512"/>
                  <a:pt x="171138" y="38100"/>
                  <a:pt x="123825" y="38100"/>
                </a:cubicBezTo>
                <a:cubicBezTo>
                  <a:pt x="76512" y="38100"/>
                  <a:pt x="38100" y="76512"/>
                  <a:pt x="38100" y="123825"/>
                </a:cubicBezTo>
                <a:cubicBezTo>
                  <a:pt x="38100" y="171138"/>
                  <a:pt x="76512" y="209550"/>
                  <a:pt x="123825" y="209550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832600" y="4013200"/>
            <a:ext cx="5219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Failure Analysis Pipeline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832600" y="4368800"/>
            <a:ext cx="5194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systematic approach to identify and analyze challenging cases for targeted improvements.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08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Conclusions &amp; Future Work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pic>
        <p:nvPicPr>
          <p:cNvPr id="3" name="Image 1" descr="https://kimi-web-img.moonshot.cn/img/wallpaperaccess.com/ff57b3cec91197097097b449e706afa62ad7c2c7.png"/>
          <p:cNvPicPr>
            <a:picLocks noChangeAspect="1"/>
          </p:cNvPicPr>
          <p:nvPr/>
        </p:nvPicPr>
        <p:blipFill>
          <a:blip r:embed="rId4"/>
          <a:srcRect l="11121" r="11121"/>
          <a:stretch/>
        </p:blipFill>
        <p:spPr>
          <a:xfrm>
            <a:off x="254000" y="1397000"/>
            <a:ext cx="5638800" cy="4064000"/>
          </a:xfrm>
          <a:prstGeom prst="roundRect">
            <a:avLst>
              <a:gd name="adj" fmla="val 2500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299200" y="1854200"/>
            <a:ext cx="5829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Key Findings &amp; Contributions</a:t>
            </a:r>
            <a:endParaRPr lang="en-US" sz="1600" dirty="0"/>
          </a:p>
        </p:txBody>
      </p:sp>
      <p:sp>
        <p:nvSpPr>
          <p:cNvPr id="5" name="Shape 1"/>
          <p:cNvSpPr/>
          <p:nvPr/>
        </p:nvSpPr>
        <p:spPr>
          <a:xfrm>
            <a:off x="6346031" y="251460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118209" y="73863"/>
                </a:moveTo>
                <a:lnTo>
                  <a:pt x="90428" y="118313"/>
                </a:lnTo>
                <a:cubicBezTo>
                  <a:pt x="88969" y="120640"/>
                  <a:pt x="86469" y="122099"/>
                  <a:pt x="83726" y="122238"/>
                </a:cubicBezTo>
                <a:cubicBezTo>
                  <a:pt x="80982" y="122376"/>
                  <a:pt x="78343" y="121126"/>
                  <a:pt x="76711" y="118904"/>
                </a:cubicBezTo>
                <a:lnTo>
                  <a:pt x="60042" y="96679"/>
                </a:lnTo>
                <a:cubicBezTo>
                  <a:pt x="57264" y="92998"/>
                  <a:pt x="58028" y="87789"/>
                  <a:pt x="61709" y="85011"/>
                </a:cubicBezTo>
                <a:cubicBezTo>
                  <a:pt x="65390" y="82233"/>
                  <a:pt x="70599" y="82996"/>
                  <a:pt x="73377" y="86678"/>
                </a:cubicBezTo>
                <a:lnTo>
                  <a:pt x="82753" y="99179"/>
                </a:lnTo>
                <a:lnTo>
                  <a:pt x="104076" y="65043"/>
                </a:lnTo>
                <a:cubicBezTo>
                  <a:pt x="106506" y="61153"/>
                  <a:pt x="111646" y="59938"/>
                  <a:pt x="115570" y="62404"/>
                </a:cubicBezTo>
                <a:cubicBezTo>
                  <a:pt x="119494" y="64869"/>
                  <a:pt x="120675" y="69974"/>
                  <a:pt x="118209" y="73898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6665913" y="2514600"/>
            <a:ext cx="5359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Successfully implemented and compared U-Net (0.77) and MedSAM (0.85+).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6363494" y="31750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74523" y="6042"/>
                </a:moveTo>
                <a:cubicBezTo>
                  <a:pt x="70182" y="1702"/>
                  <a:pt x="63133" y="1702"/>
                  <a:pt x="58792" y="6042"/>
                </a:cubicBezTo>
                <a:lnTo>
                  <a:pt x="3230" y="61605"/>
                </a:lnTo>
                <a:cubicBezTo>
                  <a:pt x="-1111" y="65946"/>
                  <a:pt x="-1111" y="72995"/>
                  <a:pt x="3230" y="77336"/>
                </a:cubicBezTo>
                <a:cubicBezTo>
                  <a:pt x="7570" y="81677"/>
                  <a:pt x="14620" y="81677"/>
                  <a:pt x="18961" y="77336"/>
                </a:cubicBezTo>
                <a:lnTo>
                  <a:pt x="55563" y="40734"/>
                </a:lnTo>
                <a:lnTo>
                  <a:pt x="55563" y="169466"/>
                </a:lnTo>
                <a:cubicBezTo>
                  <a:pt x="55563" y="175612"/>
                  <a:pt x="60528" y="180578"/>
                  <a:pt x="66675" y="180578"/>
                </a:cubicBezTo>
                <a:cubicBezTo>
                  <a:pt x="72822" y="180578"/>
                  <a:pt x="77788" y="175612"/>
                  <a:pt x="77788" y="169466"/>
                </a:cubicBezTo>
                <a:lnTo>
                  <a:pt x="77788" y="40734"/>
                </a:lnTo>
                <a:lnTo>
                  <a:pt x="114389" y="77336"/>
                </a:lnTo>
                <a:cubicBezTo>
                  <a:pt x="118730" y="81677"/>
                  <a:pt x="125780" y="81677"/>
                  <a:pt x="130120" y="77336"/>
                </a:cubicBezTo>
                <a:cubicBezTo>
                  <a:pt x="134461" y="72995"/>
                  <a:pt x="134461" y="65946"/>
                  <a:pt x="130120" y="61605"/>
                </a:cubicBezTo>
                <a:lnTo>
                  <a:pt x="74558" y="6042"/>
                </a:ln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6656388" y="3175000"/>
            <a:ext cx="53721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Demonstrated 20%+ improvement in ET segmentation via attention &amp; focal loss.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334284" y="3835400"/>
            <a:ext cx="222250" cy="177800"/>
          </a:xfrm>
          <a:custGeom>
            <a:avLst/>
            <a:gdLst/>
            <a:ahLst/>
            <a:cxnLst/>
            <a:rect l="l" t="t" r="r" b="b"/>
            <a:pathLst>
              <a:path w="222250" h="177800">
                <a:moveTo>
                  <a:pt x="144428" y="73099"/>
                </a:moveTo>
                <a:cubicBezTo>
                  <a:pt x="148664" y="71953"/>
                  <a:pt x="153109" y="73968"/>
                  <a:pt x="155019" y="77892"/>
                </a:cubicBezTo>
                <a:lnTo>
                  <a:pt x="161479" y="90949"/>
                </a:lnTo>
                <a:cubicBezTo>
                  <a:pt x="165055" y="91435"/>
                  <a:pt x="168563" y="92407"/>
                  <a:pt x="171862" y="93762"/>
                </a:cubicBezTo>
                <a:lnTo>
                  <a:pt x="184016" y="85670"/>
                </a:lnTo>
                <a:cubicBezTo>
                  <a:pt x="187662" y="83240"/>
                  <a:pt x="192489" y="83726"/>
                  <a:pt x="195580" y="86816"/>
                </a:cubicBezTo>
                <a:lnTo>
                  <a:pt x="202248" y="93484"/>
                </a:lnTo>
                <a:cubicBezTo>
                  <a:pt x="205338" y="96575"/>
                  <a:pt x="205824" y="101436"/>
                  <a:pt x="203393" y="105048"/>
                </a:cubicBezTo>
                <a:lnTo>
                  <a:pt x="195302" y="117167"/>
                </a:lnTo>
                <a:cubicBezTo>
                  <a:pt x="195962" y="118800"/>
                  <a:pt x="196552" y="120501"/>
                  <a:pt x="197039" y="122272"/>
                </a:cubicBezTo>
                <a:cubicBezTo>
                  <a:pt x="197525" y="124043"/>
                  <a:pt x="197837" y="125780"/>
                  <a:pt x="198080" y="127551"/>
                </a:cubicBezTo>
                <a:lnTo>
                  <a:pt x="211172" y="134010"/>
                </a:lnTo>
                <a:cubicBezTo>
                  <a:pt x="215096" y="135954"/>
                  <a:pt x="217110" y="140399"/>
                  <a:pt x="215964" y="144601"/>
                </a:cubicBezTo>
                <a:lnTo>
                  <a:pt x="213534" y="153700"/>
                </a:lnTo>
                <a:cubicBezTo>
                  <a:pt x="212388" y="157902"/>
                  <a:pt x="208464" y="160749"/>
                  <a:pt x="204088" y="160471"/>
                </a:cubicBezTo>
                <a:lnTo>
                  <a:pt x="189503" y="159534"/>
                </a:lnTo>
                <a:cubicBezTo>
                  <a:pt x="187315" y="162347"/>
                  <a:pt x="184780" y="164951"/>
                  <a:pt x="181898" y="167174"/>
                </a:cubicBezTo>
                <a:lnTo>
                  <a:pt x="182835" y="181724"/>
                </a:lnTo>
                <a:cubicBezTo>
                  <a:pt x="183113" y="186100"/>
                  <a:pt x="180266" y="190058"/>
                  <a:pt x="176064" y="191170"/>
                </a:cubicBezTo>
                <a:lnTo>
                  <a:pt x="166965" y="193601"/>
                </a:lnTo>
                <a:cubicBezTo>
                  <a:pt x="162729" y="194747"/>
                  <a:pt x="158318" y="192732"/>
                  <a:pt x="156374" y="188808"/>
                </a:cubicBezTo>
                <a:lnTo>
                  <a:pt x="149915" y="175751"/>
                </a:lnTo>
                <a:cubicBezTo>
                  <a:pt x="146338" y="175265"/>
                  <a:pt x="142830" y="174293"/>
                  <a:pt x="139531" y="172938"/>
                </a:cubicBezTo>
                <a:lnTo>
                  <a:pt x="127377" y="181030"/>
                </a:lnTo>
                <a:cubicBezTo>
                  <a:pt x="123731" y="183460"/>
                  <a:pt x="118904" y="182974"/>
                  <a:pt x="115813" y="179884"/>
                </a:cubicBezTo>
                <a:lnTo>
                  <a:pt x="109146" y="173216"/>
                </a:lnTo>
                <a:cubicBezTo>
                  <a:pt x="106055" y="170125"/>
                  <a:pt x="105569" y="165298"/>
                  <a:pt x="108000" y="161652"/>
                </a:cubicBezTo>
                <a:lnTo>
                  <a:pt x="116091" y="149498"/>
                </a:lnTo>
                <a:cubicBezTo>
                  <a:pt x="115431" y="147866"/>
                  <a:pt x="114841" y="146164"/>
                  <a:pt x="114355" y="144393"/>
                </a:cubicBezTo>
                <a:cubicBezTo>
                  <a:pt x="113868" y="142622"/>
                  <a:pt x="113556" y="140851"/>
                  <a:pt x="113313" y="139115"/>
                </a:cubicBezTo>
                <a:lnTo>
                  <a:pt x="100221" y="132655"/>
                </a:lnTo>
                <a:cubicBezTo>
                  <a:pt x="96297" y="130711"/>
                  <a:pt x="94317" y="126266"/>
                  <a:pt x="95429" y="122064"/>
                </a:cubicBezTo>
                <a:lnTo>
                  <a:pt x="97859" y="112966"/>
                </a:lnTo>
                <a:cubicBezTo>
                  <a:pt x="99005" y="108764"/>
                  <a:pt x="102930" y="105916"/>
                  <a:pt x="107305" y="106194"/>
                </a:cubicBezTo>
                <a:lnTo>
                  <a:pt x="121856" y="107131"/>
                </a:lnTo>
                <a:cubicBezTo>
                  <a:pt x="124043" y="104319"/>
                  <a:pt x="126578" y="101714"/>
                  <a:pt x="129461" y="99492"/>
                </a:cubicBezTo>
                <a:lnTo>
                  <a:pt x="128523" y="84976"/>
                </a:lnTo>
                <a:cubicBezTo>
                  <a:pt x="128245" y="80600"/>
                  <a:pt x="131093" y="76642"/>
                  <a:pt x="135295" y="75530"/>
                </a:cubicBezTo>
                <a:lnTo>
                  <a:pt x="144393" y="73099"/>
                </a:lnTo>
                <a:close/>
                <a:moveTo>
                  <a:pt x="155714" y="118070"/>
                </a:moveTo>
                <a:cubicBezTo>
                  <a:pt x="147281" y="118080"/>
                  <a:pt x="140442" y="124934"/>
                  <a:pt x="140452" y="133367"/>
                </a:cubicBezTo>
                <a:cubicBezTo>
                  <a:pt x="140461" y="141800"/>
                  <a:pt x="147316" y="148639"/>
                  <a:pt x="155749" y="148630"/>
                </a:cubicBezTo>
                <a:cubicBezTo>
                  <a:pt x="164182" y="148620"/>
                  <a:pt x="171021" y="141766"/>
                  <a:pt x="171011" y="133333"/>
                </a:cubicBezTo>
                <a:cubicBezTo>
                  <a:pt x="171001" y="124900"/>
                  <a:pt x="164147" y="118061"/>
                  <a:pt x="155714" y="118070"/>
                </a:cubicBezTo>
                <a:close/>
                <a:moveTo>
                  <a:pt x="78100" y="-15801"/>
                </a:moveTo>
                <a:lnTo>
                  <a:pt x="87198" y="-13370"/>
                </a:lnTo>
                <a:cubicBezTo>
                  <a:pt x="91400" y="-12224"/>
                  <a:pt x="94248" y="-8265"/>
                  <a:pt x="93970" y="-3924"/>
                </a:cubicBezTo>
                <a:lnTo>
                  <a:pt x="93032" y="10592"/>
                </a:lnTo>
                <a:cubicBezTo>
                  <a:pt x="95915" y="12814"/>
                  <a:pt x="98450" y="15384"/>
                  <a:pt x="100638" y="18231"/>
                </a:cubicBezTo>
                <a:lnTo>
                  <a:pt x="115223" y="17294"/>
                </a:lnTo>
                <a:cubicBezTo>
                  <a:pt x="119564" y="17016"/>
                  <a:pt x="123522" y="19864"/>
                  <a:pt x="124668" y="24066"/>
                </a:cubicBezTo>
                <a:lnTo>
                  <a:pt x="127099" y="33164"/>
                </a:lnTo>
                <a:cubicBezTo>
                  <a:pt x="128210" y="37366"/>
                  <a:pt x="126231" y="41811"/>
                  <a:pt x="122307" y="43755"/>
                </a:cubicBezTo>
                <a:lnTo>
                  <a:pt x="109215" y="50215"/>
                </a:lnTo>
                <a:cubicBezTo>
                  <a:pt x="108972" y="51986"/>
                  <a:pt x="108625" y="53757"/>
                  <a:pt x="108173" y="55493"/>
                </a:cubicBezTo>
                <a:cubicBezTo>
                  <a:pt x="107722" y="57229"/>
                  <a:pt x="107097" y="58966"/>
                  <a:pt x="106437" y="60598"/>
                </a:cubicBezTo>
                <a:lnTo>
                  <a:pt x="114528" y="72752"/>
                </a:lnTo>
                <a:cubicBezTo>
                  <a:pt x="116959" y="76398"/>
                  <a:pt x="116473" y="81225"/>
                  <a:pt x="113382" y="84316"/>
                </a:cubicBezTo>
                <a:lnTo>
                  <a:pt x="106715" y="90984"/>
                </a:lnTo>
                <a:cubicBezTo>
                  <a:pt x="103624" y="94074"/>
                  <a:pt x="98797" y="94560"/>
                  <a:pt x="95151" y="92130"/>
                </a:cubicBezTo>
                <a:lnTo>
                  <a:pt x="82996" y="84038"/>
                </a:lnTo>
                <a:cubicBezTo>
                  <a:pt x="79697" y="85393"/>
                  <a:pt x="76190" y="86365"/>
                  <a:pt x="72613" y="86851"/>
                </a:cubicBezTo>
                <a:lnTo>
                  <a:pt x="66154" y="99908"/>
                </a:lnTo>
                <a:cubicBezTo>
                  <a:pt x="64209" y="103832"/>
                  <a:pt x="59764" y="105812"/>
                  <a:pt x="55563" y="104701"/>
                </a:cubicBezTo>
                <a:lnTo>
                  <a:pt x="46464" y="102270"/>
                </a:lnTo>
                <a:cubicBezTo>
                  <a:pt x="42228" y="101124"/>
                  <a:pt x="39415" y="97165"/>
                  <a:pt x="39692" y="92824"/>
                </a:cubicBezTo>
                <a:lnTo>
                  <a:pt x="40630" y="78274"/>
                </a:lnTo>
                <a:cubicBezTo>
                  <a:pt x="37748" y="76051"/>
                  <a:pt x="35213" y="73481"/>
                  <a:pt x="33025" y="70634"/>
                </a:cubicBezTo>
                <a:lnTo>
                  <a:pt x="18440" y="71571"/>
                </a:lnTo>
                <a:cubicBezTo>
                  <a:pt x="14099" y="71849"/>
                  <a:pt x="10140" y="69002"/>
                  <a:pt x="8994" y="64800"/>
                </a:cubicBezTo>
                <a:lnTo>
                  <a:pt x="6563" y="55701"/>
                </a:lnTo>
                <a:cubicBezTo>
                  <a:pt x="5452" y="51499"/>
                  <a:pt x="7431" y="47054"/>
                  <a:pt x="11356" y="45110"/>
                </a:cubicBezTo>
                <a:lnTo>
                  <a:pt x="24448" y="38651"/>
                </a:lnTo>
                <a:cubicBezTo>
                  <a:pt x="24691" y="36880"/>
                  <a:pt x="25038" y="35143"/>
                  <a:pt x="25489" y="33372"/>
                </a:cubicBezTo>
                <a:cubicBezTo>
                  <a:pt x="25975" y="31601"/>
                  <a:pt x="26531" y="29900"/>
                  <a:pt x="27226" y="28267"/>
                </a:cubicBezTo>
                <a:lnTo>
                  <a:pt x="19134" y="16148"/>
                </a:lnTo>
                <a:cubicBezTo>
                  <a:pt x="16703" y="12502"/>
                  <a:pt x="17190" y="7675"/>
                  <a:pt x="20280" y="4584"/>
                </a:cubicBezTo>
                <a:lnTo>
                  <a:pt x="26948" y="-2084"/>
                </a:lnTo>
                <a:cubicBezTo>
                  <a:pt x="30038" y="-5174"/>
                  <a:pt x="34865" y="-5660"/>
                  <a:pt x="38512" y="-3230"/>
                </a:cubicBezTo>
                <a:lnTo>
                  <a:pt x="50666" y="4862"/>
                </a:lnTo>
                <a:cubicBezTo>
                  <a:pt x="53965" y="3507"/>
                  <a:pt x="57472" y="2535"/>
                  <a:pt x="61049" y="2049"/>
                </a:cubicBezTo>
                <a:lnTo>
                  <a:pt x="67508" y="-11008"/>
                </a:lnTo>
                <a:cubicBezTo>
                  <a:pt x="69453" y="-14932"/>
                  <a:pt x="73863" y="-16912"/>
                  <a:pt x="78100" y="-15801"/>
                </a:cubicBezTo>
                <a:close/>
                <a:moveTo>
                  <a:pt x="66814" y="29170"/>
                </a:moveTo>
                <a:cubicBezTo>
                  <a:pt x="58381" y="29170"/>
                  <a:pt x="51534" y="36017"/>
                  <a:pt x="51534" y="44450"/>
                </a:cubicBezTo>
                <a:cubicBezTo>
                  <a:pt x="51534" y="52883"/>
                  <a:pt x="58381" y="59730"/>
                  <a:pt x="66814" y="59730"/>
                </a:cubicBezTo>
                <a:cubicBezTo>
                  <a:pt x="75247" y="59730"/>
                  <a:pt x="82094" y="52883"/>
                  <a:pt x="82094" y="44450"/>
                </a:cubicBezTo>
                <a:cubicBezTo>
                  <a:pt x="82094" y="36017"/>
                  <a:pt x="75247" y="29170"/>
                  <a:pt x="66814" y="29170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6687027" y="3835400"/>
            <a:ext cx="533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Established a fully reproducible research framework for the community.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6368098" y="44958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101714" y="133350"/>
                </a:moveTo>
                <a:cubicBezTo>
                  <a:pt x="104249" y="125606"/>
                  <a:pt x="109319" y="118591"/>
                  <a:pt x="115049" y="112549"/>
                </a:cubicBezTo>
                <a:cubicBezTo>
                  <a:pt x="126405" y="100603"/>
                  <a:pt x="133350" y="84455"/>
                  <a:pt x="133350" y="66675"/>
                </a:cubicBezTo>
                <a:cubicBezTo>
                  <a:pt x="133350" y="29865"/>
                  <a:pt x="103485" y="0"/>
                  <a:pt x="66675" y="0"/>
                </a:cubicBezTo>
                <a:cubicBezTo>
                  <a:pt x="29865" y="0"/>
                  <a:pt x="0" y="29865"/>
                  <a:pt x="0" y="66675"/>
                </a:cubicBezTo>
                <a:cubicBezTo>
                  <a:pt x="0" y="84455"/>
                  <a:pt x="6945" y="100603"/>
                  <a:pt x="18301" y="112549"/>
                </a:cubicBezTo>
                <a:cubicBezTo>
                  <a:pt x="24031" y="118591"/>
                  <a:pt x="29136" y="125606"/>
                  <a:pt x="31636" y="133350"/>
                </a:cubicBezTo>
                <a:lnTo>
                  <a:pt x="101679" y="133350"/>
                </a:lnTo>
                <a:close/>
                <a:moveTo>
                  <a:pt x="100013" y="150019"/>
                </a:moveTo>
                <a:lnTo>
                  <a:pt x="33337" y="150019"/>
                </a:lnTo>
                <a:lnTo>
                  <a:pt x="33337" y="155575"/>
                </a:lnTo>
                <a:cubicBezTo>
                  <a:pt x="33337" y="170924"/>
                  <a:pt x="45770" y="183356"/>
                  <a:pt x="61119" y="183356"/>
                </a:cubicBezTo>
                <a:lnTo>
                  <a:pt x="72231" y="183356"/>
                </a:lnTo>
                <a:cubicBezTo>
                  <a:pt x="87580" y="183356"/>
                  <a:pt x="100013" y="170924"/>
                  <a:pt x="100013" y="155575"/>
                </a:cubicBezTo>
                <a:lnTo>
                  <a:pt x="100013" y="150019"/>
                </a:lnTo>
                <a:close/>
                <a:moveTo>
                  <a:pt x="63897" y="38894"/>
                </a:moveTo>
                <a:cubicBezTo>
                  <a:pt x="50076" y="38894"/>
                  <a:pt x="38894" y="50076"/>
                  <a:pt x="38894" y="63897"/>
                </a:cubicBezTo>
                <a:cubicBezTo>
                  <a:pt x="38894" y="68516"/>
                  <a:pt x="35178" y="72231"/>
                  <a:pt x="30559" y="72231"/>
                </a:cubicBezTo>
                <a:cubicBezTo>
                  <a:pt x="25941" y="72231"/>
                  <a:pt x="22225" y="68516"/>
                  <a:pt x="22225" y="63897"/>
                </a:cubicBezTo>
                <a:cubicBezTo>
                  <a:pt x="22225" y="40873"/>
                  <a:pt x="40873" y="22225"/>
                  <a:pt x="63897" y="22225"/>
                </a:cubicBezTo>
                <a:cubicBezTo>
                  <a:pt x="68516" y="22225"/>
                  <a:pt x="72231" y="25941"/>
                  <a:pt x="72231" y="30559"/>
                </a:cubicBezTo>
                <a:cubicBezTo>
                  <a:pt x="72231" y="35178"/>
                  <a:pt x="68516" y="38894"/>
                  <a:pt x="63897" y="38894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6665595" y="4495800"/>
            <a:ext cx="5359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Provided practical guidance on accuracy-efficiency trade-offs for deployment.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879761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Future Research Directions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409700" y="274336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53603" y="-1161"/>
                </a:moveTo>
                <a:cubicBezTo>
                  <a:pt x="238155" y="-10091"/>
                  <a:pt x="219045" y="-10091"/>
                  <a:pt x="203597" y="-1161"/>
                </a:cubicBezTo>
                <a:lnTo>
                  <a:pt x="128409" y="42237"/>
                </a:lnTo>
                <a:cubicBezTo>
                  <a:pt x="112961" y="51167"/>
                  <a:pt x="103406" y="67687"/>
                  <a:pt x="103406" y="85546"/>
                </a:cubicBezTo>
                <a:lnTo>
                  <a:pt x="103406" y="176540"/>
                </a:lnTo>
                <a:lnTo>
                  <a:pt x="24557" y="222081"/>
                </a:lnTo>
                <a:cubicBezTo>
                  <a:pt x="9108" y="231011"/>
                  <a:pt x="-446" y="247531"/>
                  <a:pt x="-446" y="265390"/>
                </a:cubicBezTo>
                <a:lnTo>
                  <a:pt x="-446" y="352276"/>
                </a:lnTo>
                <a:cubicBezTo>
                  <a:pt x="-446" y="370136"/>
                  <a:pt x="9108" y="386655"/>
                  <a:pt x="24557" y="395585"/>
                </a:cubicBezTo>
                <a:lnTo>
                  <a:pt x="99834" y="438983"/>
                </a:lnTo>
                <a:cubicBezTo>
                  <a:pt x="115282" y="447913"/>
                  <a:pt x="134392" y="447913"/>
                  <a:pt x="149840" y="438983"/>
                </a:cubicBezTo>
                <a:lnTo>
                  <a:pt x="228689" y="393442"/>
                </a:lnTo>
                <a:lnTo>
                  <a:pt x="307538" y="438983"/>
                </a:lnTo>
                <a:cubicBezTo>
                  <a:pt x="322987" y="447913"/>
                  <a:pt x="342096" y="447913"/>
                  <a:pt x="357545" y="438983"/>
                </a:cubicBezTo>
                <a:lnTo>
                  <a:pt x="432643" y="395585"/>
                </a:lnTo>
                <a:cubicBezTo>
                  <a:pt x="448092" y="386655"/>
                  <a:pt x="457646" y="370136"/>
                  <a:pt x="457646" y="352276"/>
                </a:cubicBezTo>
                <a:lnTo>
                  <a:pt x="457646" y="265390"/>
                </a:lnTo>
                <a:cubicBezTo>
                  <a:pt x="457646" y="247531"/>
                  <a:pt x="448092" y="231011"/>
                  <a:pt x="432643" y="222081"/>
                </a:cubicBezTo>
                <a:lnTo>
                  <a:pt x="353794" y="176540"/>
                </a:lnTo>
                <a:lnTo>
                  <a:pt x="353794" y="85546"/>
                </a:lnTo>
                <a:cubicBezTo>
                  <a:pt x="353794" y="67687"/>
                  <a:pt x="344239" y="51167"/>
                  <a:pt x="328791" y="42237"/>
                </a:cubicBezTo>
                <a:lnTo>
                  <a:pt x="253603" y="-1161"/>
                </a:lnTo>
                <a:close/>
                <a:moveTo>
                  <a:pt x="207169" y="261283"/>
                </a:moveTo>
                <a:lnTo>
                  <a:pt x="207169" y="356384"/>
                </a:lnTo>
                <a:lnTo>
                  <a:pt x="128320" y="401925"/>
                </a:lnTo>
                <a:cubicBezTo>
                  <a:pt x="127248" y="402550"/>
                  <a:pt x="125998" y="402908"/>
                  <a:pt x="124748" y="402908"/>
                </a:cubicBezTo>
                <a:lnTo>
                  <a:pt x="124748" y="308878"/>
                </a:lnTo>
                <a:lnTo>
                  <a:pt x="207169" y="261283"/>
                </a:lnTo>
                <a:close/>
                <a:moveTo>
                  <a:pt x="413802" y="261818"/>
                </a:moveTo>
                <a:cubicBezTo>
                  <a:pt x="414427" y="262890"/>
                  <a:pt x="414784" y="264140"/>
                  <a:pt x="414784" y="265390"/>
                </a:cubicBezTo>
                <a:lnTo>
                  <a:pt x="414784" y="352276"/>
                </a:lnTo>
                <a:cubicBezTo>
                  <a:pt x="414784" y="354866"/>
                  <a:pt x="413445" y="357188"/>
                  <a:pt x="411212" y="358438"/>
                </a:cubicBezTo>
                <a:lnTo>
                  <a:pt x="335935" y="401836"/>
                </a:lnTo>
                <a:cubicBezTo>
                  <a:pt x="334863" y="402461"/>
                  <a:pt x="333613" y="402818"/>
                  <a:pt x="332363" y="402818"/>
                </a:cubicBezTo>
                <a:lnTo>
                  <a:pt x="332363" y="308789"/>
                </a:lnTo>
                <a:lnTo>
                  <a:pt x="413802" y="261818"/>
                </a:lnTo>
                <a:close/>
                <a:moveTo>
                  <a:pt x="311021" y="85546"/>
                </a:moveTo>
                <a:lnTo>
                  <a:pt x="311021" y="176540"/>
                </a:lnTo>
                <a:lnTo>
                  <a:pt x="228600" y="224135"/>
                </a:lnTo>
                <a:lnTo>
                  <a:pt x="228600" y="129034"/>
                </a:lnTo>
                <a:lnTo>
                  <a:pt x="310039" y="82064"/>
                </a:lnTo>
                <a:cubicBezTo>
                  <a:pt x="310664" y="83135"/>
                  <a:pt x="311021" y="84386"/>
                  <a:pt x="311021" y="85636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209550" y="3302161"/>
            <a:ext cx="285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3D Full-Volume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15900" y="3556161"/>
            <a:ext cx="2844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Explore full 3D training with larger GPU resources.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324350" y="2743361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285750" y="14288"/>
                </a:moveTo>
                <a:cubicBezTo>
                  <a:pt x="337006" y="14288"/>
                  <a:pt x="378619" y="55901"/>
                  <a:pt x="378619" y="107156"/>
                </a:cubicBezTo>
                <a:cubicBezTo>
                  <a:pt x="378619" y="158412"/>
                  <a:pt x="337006" y="200025"/>
                  <a:pt x="285750" y="200025"/>
                </a:cubicBezTo>
                <a:cubicBezTo>
                  <a:pt x="234494" y="200025"/>
                  <a:pt x="192881" y="158412"/>
                  <a:pt x="192881" y="107156"/>
                </a:cubicBezTo>
                <a:cubicBezTo>
                  <a:pt x="192881" y="55901"/>
                  <a:pt x="234494" y="14288"/>
                  <a:pt x="285750" y="14288"/>
                </a:cubicBezTo>
                <a:close/>
                <a:moveTo>
                  <a:pt x="85725" y="78581"/>
                </a:moveTo>
                <a:cubicBezTo>
                  <a:pt x="121210" y="78581"/>
                  <a:pt x="150019" y="107390"/>
                  <a:pt x="150019" y="142875"/>
                </a:cubicBezTo>
                <a:cubicBezTo>
                  <a:pt x="150019" y="178360"/>
                  <a:pt x="121210" y="207169"/>
                  <a:pt x="85725" y="207169"/>
                </a:cubicBezTo>
                <a:cubicBezTo>
                  <a:pt x="50240" y="207169"/>
                  <a:pt x="21431" y="178360"/>
                  <a:pt x="21431" y="142875"/>
                </a:cubicBezTo>
                <a:cubicBezTo>
                  <a:pt x="21431" y="107390"/>
                  <a:pt x="50240" y="78581"/>
                  <a:pt x="85725" y="78581"/>
                </a:cubicBezTo>
                <a:close/>
                <a:moveTo>
                  <a:pt x="0" y="371475"/>
                </a:moveTo>
                <a:cubicBezTo>
                  <a:pt x="0" y="308342"/>
                  <a:pt x="51167" y="257175"/>
                  <a:pt x="114300" y="257175"/>
                </a:cubicBezTo>
                <a:cubicBezTo>
                  <a:pt x="125730" y="257175"/>
                  <a:pt x="136803" y="258872"/>
                  <a:pt x="147251" y="261997"/>
                </a:cubicBezTo>
                <a:cubicBezTo>
                  <a:pt x="117872" y="294858"/>
                  <a:pt x="100013" y="338257"/>
                  <a:pt x="100013" y="385763"/>
                </a:cubicBezTo>
                <a:lnTo>
                  <a:pt x="100013" y="400050"/>
                </a:lnTo>
                <a:cubicBezTo>
                  <a:pt x="100013" y="410230"/>
                  <a:pt x="102156" y="419874"/>
                  <a:pt x="105995" y="428625"/>
                </a:cubicBezTo>
                <a:lnTo>
                  <a:pt x="28575" y="428625"/>
                </a:lnTo>
                <a:cubicBezTo>
                  <a:pt x="12769" y="428625"/>
                  <a:pt x="0" y="415856"/>
                  <a:pt x="0" y="400050"/>
                </a:cubicBezTo>
                <a:lnTo>
                  <a:pt x="0" y="371475"/>
                </a:lnTo>
                <a:close/>
                <a:moveTo>
                  <a:pt x="465505" y="428625"/>
                </a:moveTo>
                <a:cubicBezTo>
                  <a:pt x="469344" y="419874"/>
                  <a:pt x="471488" y="410230"/>
                  <a:pt x="471488" y="400050"/>
                </a:cubicBezTo>
                <a:lnTo>
                  <a:pt x="471488" y="385763"/>
                </a:lnTo>
                <a:cubicBezTo>
                  <a:pt x="471488" y="338257"/>
                  <a:pt x="453628" y="294858"/>
                  <a:pt x="424249" y="261997"/>
                </a:cubicBezTo>
                <a:cubicBezTo>
                  <a:pt x="434697" y="258872"/>
                  <a:pt x="445770" y="257175"/>
                  <a:pt x="457200" y="257175"/>
                </a:cubicBezTo>
                <a:cubicBezTo>
                  <a:pt x="520333" y="257175"/>
                  <a:pt x="571500" y="308342"/>
                  <a:pt x="571500" y="371475"/>
                </a:cubicBezTo>
                <a:lnTo>
                  <a:pt x="571500" y="400050"/>
                </a:lnTo>
                <a:cubicBezTo>
                  <a:pt x="571500" y="415856"/>
                  <a:pt x="558731" y="428625"/>
                  <a:pt x="542925" y="428625"/>
                </a:cubicBezTo>
                <a:lnTo>
                  <a:pt x="465505" y="428625"/>
                </a:lnTo>
                <a:close/>
                <a:moveTo>
                  <a:pt x="421481" y="142875"/>
                </a:moveTo>
                <a:cubicBezTo>
                  <a:pt x="421481" y="107390"/>
                  <a:pt x="450290" y="78581"/>
                  <a:pt x="485775" y="78581"/>
                </a:cubicBezTo>
                <a:cubicBezTo>
                  <a:pt x="521260" y="78581"/>
                  <a:pt x="550069" y="107390"/>
                  <a:pt x="550069" y="142875"/>
                </a:cubicBezTo>
                <a:cubicBezTo>
                  <a:pt x="550069" y="178360"/>
                  <a:pt x="521260" y="207169"/>
                  <a:pt x="485775" y="207169"/>
                </a:cubicBezTo>
                <a:cubicBezTo>
                  <a:pt x="450290" y="207169"/>
                  <a:pt x="421481" y="178360"/>
                  <a:pt x="421481" y="142875"/>
                </a:cubicBezTo>
                <a:close/>
                <a:moveTo>
                  <a:pt x="142875" y="385763"/>
                </a:moveTo>
                <a:cubicBezTo>
                  <a:pt x="142875" y="306824"/>
                  <a:pt x="206812" y="242888"/>
                  <a:pt x="285750" y="242888"/>
                </a:cubicBezTo>
                <a:cubicBezTo>
                  <a:pt x="364688" y="242888"/>
                  <a:pt x="428625" y="306824"/>
                  <a:pt x="428625" y="385763"/>
                </a:cubicBezTo>
                <a:lnTo>
                  <a:pt x="428625" y="400050"/>
                </a:lnTo>
                <a:cubicBezTo>
                  <a:pt x="428625" y="415856"/>
                  <a:pt x="415856" y="428625"/>
                  <a:pt x="400050" y="428625"/>
                </a:cubicBezTo>
                <a:lnTo>
                  <a:pt x="171450" y="428625"/>
                </a:lnTo>
                <a:cubicBezTo>
                  <a:pt x="155644" y="428625"/>
                  <a:pt x="142875" y="415856"/>
                  <a:pt x="142875" y="400050"/>
                </a:cubicBezTo>
                <a:lnTo>
                  <a:pt x="142875" y="385763"/>
                </a:ln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3181350" y="3302161"/>
            <a:ext cx="285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Ensemble Methods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187700" y="3556161"/>
            <a:ext cx="2844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Combine U-Net and MedSAM for optimal results.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24725" y="2743361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42863" y="174843"/>
                </a:moveTo>
                <a:lnTo>
                  <a:pt x="229672" y="251728"/>
                </a:lnTo>
                <a:cubicBezTo>
                  <a:pt x="238423" y="255300"/>
                  <a:pt x="247710" y="257175"/>
                  <a:pt x="257175" y="257175"/>
                </a:cubicBezTo>
                <a:cubicBezTo>
                  <a:pt x="266640" y="257175"/>
                  <a:pt x="275927" y="255300"/>
                  <a:pt x="284678" y="251728"/>
                </a:cubicBezTo>
                <a:lnTo>
                  <a:pt x="501134" y="162610"/>
                </a:lnTo>
                <a:cubicBezTo>
                  <a:pt x="509171" y="159306"/>
                  <a:pt x="514350" y="151537"/>
                  <a:pt x="514350" y="142875"/>
                </a:cubicBezTo>
                <a:cubicBezTo>
                  <a:pt x="514350" y="134213"/>
                  <a:pt x="509171" y="126444"/>
                  <a:pt x="501134" y="123140"/>
                </a:cubicBezTo>
                <a:lnTo>
                  <a:pt x="284678" y="34022"/>
                </a:lnTo>
                <a:cubicBezTo>
                  <a:pt x="275927" y="30450"/>
                  <a:pt x="266640" y="28575"/>
                  <a:pt x="257175" y="28575"/>
                </a:cubicBezTo>
                <a:cubicBezTo>
                  <a:pt x="247710" y="28575"/>
                  <a:pt x="238423" y="30450"/>
                  <a:pt x="229672" y="34022"/>
                </a:cubicBezTo>
                <a:lnTo>
                  <a:pt x="13216" y="123140"/>
                </a:lnTo>
                <a:cubicBezTo>
                  <a:pt x="5179" y="126444"/>
                  <a:pt x="0" y="134213"/>
                  <a:pt x="0" y="142875"/>
                </a:cubicBezTo>
                <a:lnTo>
                  <a:pt x="0" y="407194"/>
                </a:lnTo>
                <a:cubicBezTo>
                  <a:pt x="0" y="419070"/>
                  <a:pt x="9555" y="428625"/>
                  <a:pt x="21431" y="428625"/>
                </a:cubicBezTo>
                <a:cubicBezTo>
                  <a:pt x="33308" y="428625"/>
                  <a:pt x="42863" y="419070"/>
                  <a:pt x="42863" y="407194"/>
                </a:cubicBezTo>
                <a:lnTo>
                  <a:pt x="42863" y="174843"/>
                </a:lnTo>
                <a:close/>
                <a:moveTo>
                  <a:pt x="85725" y="238869"/>
                </a:moveTo>
                <a:lnTo>
                  <a:pt x="85725" y="342900"/>
                </a:lnTo>
                <a:cubicBezTo>
                  <a:pt x="85725" y="390227"/>
                  <a:pt x="162520" y="428625"/>
                  <a:pt x="257175" y="428625"/>
                </a:cubicBezTo>
                <a:cubicBezTo>
                  <a:pt x="351830" y="428625"/>
                  <a:pt x="428625" y="390227"/>
                  <a:pt x="428625" y="342900"/>
                </a:cubicBezTo>
                <a:lnTo>
                  <a:pt x="428625" y="238780"/>
                </a:lnTo>
                <a:lnTo>
                  <a:pt x="301020" y="291376"/>
                </a:lnTo>
                <a:cubicBezTo>
                  <a:pt x="287089" y="297091"/>
                  <a:pt x="272266" y="300037"/>
                  <a:pt x="257175" y="300037"/>
                </a:cubicBezTo>
                <a:cubicBezTo>
                  <a:pt x="242084" y="300037"/>
                  <a:pt x="227261" y="297091"/>
                  <a:pt x="213330" y="291376"/>
                </a:cubicBezTo>
                <a:lnTo>
                  <a:pt x="85725" y="238780"/>
                </a:ln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153150" y="3302161"/>
            <a:ext cx="285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Few-Shot Learning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159500" y="3556161"/>
            <a:ext cx="2844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 to rare tumor types with limited data.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325100" y="274336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457200"/>
                </a:moveTo>
                <a:cubicBezTo>
                  <a:pt x="354768" y="457200"/>
                  <a:pt x="457200" y="354768"/>
                  <a:pt x="457200" y="228600"/>
                </a:cubicBezTo>
                <a:cubicBezTo>
                  <a:pt x="457200" y="102432"/>
                  <a:pt x="354768" y="0"/>
                  <a:pt x="228600" y="0"/>
                </a:cubicBezTo>
                <a:cubicBezTo>
                  <a:pt x="102432" y="0"/>
                  <a:pt x="0" y="102432"/>
                  <a:pt x="0" y="228600"/>
                </a:cubicBezTo>
                <a:cubicBezTo>
                  <a:pt x="0" y="354768"/>
                  <a:pt x="102432" y="457200"/>
                  <a:pt x="228600" y="457200"/>
                </a:cubicBezTo>
                <a:close/>
                <a:moveTo>
                  <a:pt x="228600" y="157163"/>
                </a:moveTo>
                <a:cubicBezTo>
                  <a:pt x="212794" y="157163"/>
                  <a:pt x="200025" y="169932"/>
                  <a:pt x="200025" y="185738"/>
                </a:cubicBezTo>
                <a:cubicBezTo>
                  <a:pt x="200025" y="197614"/>
                  <a:pt x="190470" y="207169"/>
                  <a:pt x="178594" y="207169"/>
                </a:cubicBezTo>
                <a:cubicBezTo>
                  <a:pt x="166717" y="207169"/>
                  <a:pt x="157163" y="197614"/>
                  <a:pt x="157163" y="185738"/>
                </a:cubicBezTo>
                <a:cubicBezTo>
                  <a:pt x="157163" y="146268"/>
                  <a:pt x="189131" y="114300"/>
                  <a:pt x="228600" y="114300"/>
                </a:cubicBezTo>
                <a:cubicBezTo>
                  <a:pt x="268069" y="114300"/>
                  <a:pt x="300038" y="146268"/>
                  <a:pt x="300038" y="185738"/>
                </a:cubicBezTo>
                <a:cubicBezTo>
                  <a:pt x="300038" y="227886"/>
                  <a:pt x="267891" y="245745"/>
                  <a:pt x="250031" y="252264"/>
                </a:cubicBezTo>
                <a:lnTo>
                  <a:pt x="250031" y="255657"/>
                </a:lnTo>
                <a:cubicBezTo>
                  <a:pt x="250031" y="267533"/>
                  <a:pt x="240476" y="277088"/>
                  <a:pt x="228600" y="277088"/>
                </a:cubicBezTo>
                <a:cubicBezTo>
                  <a:pt x="216724" y="277088"/>
                  <a:pt x="207169" y="267533"/>
                  <a:pt x="207169" y="255657"/>
                </a:cubicBezTo>
                <a:lnTo>
                  <a:pt x="207169" y="248424"/>
                </a:lnTo>
                <a:cubicBezTo>
                  <a:pt x="207169" y="230118"/>
                  <a:pt x="220385" y="216991"/>
                  <a:pt x="234047" y="212527"/>
                </a:cubicBezTo>
                <a:cubicBezTo>
                  <a:pt x="239762" y="210651"/>
                  <a:pt x="245834" y="207615"/>
                  <a:pt x="250299" y="203329"/>
                </a:cubicBezTo>
                <a:cubicBezTo>
                  <a:pt x="254139" y="199579"/>
                  <a:pt x="257175" y="194399"/>
                  <a:pt x="257175" y="185827"/>
                </a:cubicBezTo>
                <a:cubicBezTo>
                  <a:pt x="257175" y="170021"/>
                  <a:pt x="244406" y="157252"/>
                  <a:pt x="228600" y="157252"/>
                </a:cubicBezTo>
                <a:close/>
                <a:moveTo>
                  <a:pt x="200025" y="328613"/>
                </a:moveTo>
                <a:cubicBezTo>
                  <a:pt x="200025" y="312842"/>
                  <a:pt x="212829" y="300038"/>
                  <a:pt x="228600" y="300038"/>
                </a:cubicBezTo>
                <a:cubicBezTo>
                  <a:pt x="244371" y="300038"/>
                  <a:pt x="257175" y="312842"/>
                  <a:pt x="257175" y="328613"/>
                </a:cubicBezTo>
                <a:cubicBezTo>
                  <a:pt x="257175" y="344383"/>
                  <a:pt x="244371" y="357188"/>
                  <a:pt x="228600" y="357188"/>
                </a:cubicBezTo>
                <a:cubicBezTo>
                  <a:pt x="212829" y="357188"/>
                  <a:pt x="200025" y="344383"/>
                  <a:pt x="200025" y="328613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9124950" y="3302161"/>
            <a:ext cx="285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Uncertainty Quantification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131300" y="3556161"/>
            <a:ext cx="28448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Add confidence measures for clinical trust.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203200" y="4368639"/>
            <a:ext cx="11785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This work lays the foundation for broader applications in </a:t>
            </a:r>
            <a:r>
              <a:rPr lang="en-US" sz="1600" b="1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medical AI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aiming to improve diagnostic accuracy and patient outcomes.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52-d2nf6e18bjvh7rlj01l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540"/>
            <a:ext cx="12192000" cy="68554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419100" y="2726690"/>
            <a:ext cx="7735570" cy="1471930"/>
          </a:xfrm>
          <a:prstGeom prst="rect">
            <a:avLst/>
          </a:prstGeom>
          <a:gradFill flip="none" rotWithShape="1">
            <a:gsLst>
              <a:gs pos="0">
                <a:srgbClr val="FFFFFF">
                  <a:alpha val="46000"/>
                </a:srgbClr>
              </a:gs>
              <a:gs pos="30000">
                <a:srgbClr val="F9FBFD">
                  <a:alpha val="69000"/>
                </a:srgbClr>
              </a:gs>
              <a:gs pos="82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1"/>
          </a:gra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1"/>
          <p:cNvSpPr/>
          <p:nvPr/>
        </p:nvSpPr>
        <p:spPr>
          <a:xfrm>
            <a:off x="419100" y="2726690"/>
            <a:ext cx="7735570" cy="14719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732359" y="81067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32359" y="90764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solidFill>
            <a:srgbClr val="808080"/>
          </a:solidFill>
          <a:ln w="19050">
            <a:solidFill>
              <a:srgbClr val="80808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32359" y="100461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1" name="Image 1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 rot="16200000">
            <a:off x="10665460" y="330200"/>
            <a:ext cx="262890" cy="1170305"/>
          </a:xfrm>
          <a:prstGeom prst="rect">
            <a:avLst/>
          </a:prstGeom>
        </p:spPr>
      </p:pic>
      <p:sp>
        <p:nvSpPr>
          <p:cNvPr id="12" name="Shape 8"/>
          <p:cNvSpPr/>
          <p:nvPr/>
        </p:nvSpPr>
        <p:spPr>
          <a:xfrm>
            <a:off x="626745" y="5819775"/>
            <a:ext cx="4345305" cy="33147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9"/>
          <p:cNvSpPr/>
          <p:nvPr/>
        </p:nvSpPr>
        <p:spPr>
          <a:xfrm>
            <a:off x="626745" y="5819775"/>
            <a:ext cx="4345305" cy="3314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90000"/>
              </a:lnSpc>
            </a:pP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7211695" y="5819775"/>
            <a:ext cx="4448810" cy="36639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r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099607" y="5982681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2"/>
          <p:cNvSpPr/>
          <p:nvPr/>
        </p:nvSpPr>
        <p:spPr>
          <a:xfrm>
            <a:off x="626745" y="3064510"/>
            <a:ext cx="11033760" cy="893445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3"/>
          <p:cNvSpPr/>
          <p:nvPr/>
        </p:nvSpPr>
        <p:spPr>
          <a:xfrm>
            <a:off x="626745" y="3064510"/>
            <a:ext cx="11033760" cy="89344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b"/>
          <a:lstStyle/>
          <a:p>
            <a:pPr>
              <a:lnSpc>
                <a:spcPct val="130000"/>
              </a:lnSpc>
            </a:pPr>
            <a:r>
              <a:rPr lang="en-US" sz="5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 FOR READING！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3-d2nf6998bjvh7rlj00t0.png"/>
          <p:cNvPicPr>
            <a:picLocks noChangeAspect="1"/>
          </p:cNvPicPr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1290955" y="4163060"/>
            <a:ext cx="3957955" cy="4481195"/>
          </a:xfrm>
          <a:prstGeom prst="rect">
            <a:avLst/>
          </a:prstGeom>
        </p:spPr>
      </p:pic>
      <p:sp>
        <p:nvSpPr>
          <p:cNvPr id="4" name="Shape 0"/>
          <p:cNvSpPr/>
          <p:nvPr/>
        </p:nvSpPr>
        <p:spPr>
          <a:xfrm>
            <a:off x="9318547" y="6098251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1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2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 6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8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2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2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428625"/>
            <a:ext cx="762000" cy="76200"/>
          </a:xfrm>
          <a:prstGeom prst="rect">
            <a:avLst/>
          </a:prstGeom>
        </p:spPr>
      </p:pic>
      <p:pic>
        <p:nvPicPr>
          <p:cNvPr id="18" name="Image 3" descr="https://kimi-img.moonshot.cn/pub/slides/slides_tmpl/image/25-08-27-19:59:30-d2nf68h8bjvh7rlj00pg.png"/>
          <p:cNvPicPr>
            <a:picLocks noChangeAspect="1"/>
          </p:cNvPicPr>
          <p:nvPr/>
        </p:nvPicPr>
        <p:blipFill>
          <a:blip r:embed="rId5">
            <a:alphaModFix amt="40000"/>
          </a:blip>
          <a:stretch>
            <a:fillRect/>
          </a:stretch>
        </p:blipFill>
        <p:spPr>
          <a:xfrm flipV="1">
            <a:off x="10751820" y="559435"/>
            <a:ext cx="762000" cy="76200"/>
          </a:xfrm>
          <a:prstGeom prst="rect">
            <a:avLst/>
          </a:prstGeom>
        </p:spPr>
      </p:pic>
      <p:sp>
        <p:nvSpPr>
          <p:cNvPr id="19" name="Shape 13"/>
          <p:cNvSpPr/>
          <p:nvPr/>
        </p:nvSpPr>
        <p:spPr>
          <a:xfrm flipH="1">
            <a:off x="1954073" y="3498532"/>
            <a:ext cx="159385" cy="40259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4"/>
          <p:cNvSpPr/>
          <p:nvPr/>
        </p:nvSpPr>
        <p:spPr>
          <a:xfrm flipH="1">
            <a:off x="6996886" y="3498532"/>
            <a:ext cx="159385" cy="402590"/>
          </a:xfrm>
          <a:prstGeom prst="line">
            <a:avLst/>
          </a:prstGeom>
          <a:noFill/>
          <a:ln w="28575">
            <a:solidFill>
              <a:srgbClr val="577FD2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pic>
        <p:nvPicPr>
          <p:cNvPr id="21" name="Image 4" descr="https://kimi-img.moonshot.cn/pub/slides/slides_tmpl/image/25-08-27-19:59:33-d2nf6998bjvh7rlj00rg.png"/>
          <p:cNvPicPr>
            <a:picLocks noChangeAspect="1"/>
          </p:cNvPicPr>
          <p:nvPr/>
        </p:nvPicPr>
        <p:blipFill>
          <a:blip r:embed="rId6">
            <a:alphaModFix amt="20000"/>
          </a:blip>
          <a:stretch>
            <a:fillRect/>
          </a:stretch>
        </p:blipFill>
        <p:spPr>
          <a:xfrm>
            <a:off x="9631680" y="1380490"/>
            <a:ext cx="1750695" cy="1423035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575945" y="1880235"/>
            <a:ext cx="2965450" cy="6171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4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23" name="Text 16"/>
          <p:cNvSpPr/>
          <p:nvPr/>
        </p:nvSpPr>
        <p:spPr>
          <a:xfrm>
            <a:off x="2107108" y="3338512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endParaRPr lang="en-US" sz="1600" dirty="0"/>
          </a:p>
        </p:txBody>
      </p:sp>
      <p:sp>
        <p:nvSpPr>
          <p:cNvPr id="24" name="Text 17"/>
          <p:cNvSpPr/>
          <p:nvPr/>
        </p:nvSpPr>
        <p:spPr>
          <a:xfrm>
            <a:off x="2728138" y="3449002"/>
            <a:ext cx="2409825" cy="1538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Contributions</a:t>
            </a:r>
            <a:endParaRPr lang="en-US" sz="1600" dirty="0"/>
          </a:p>
        </p:txBody>
      </p:sp>
      <p:sp>
        <p:nvSpPr>
          <p:cNvPr id="25" name="Text 18"/>
          <p:cNvSpPr/>
          <p:nvPr/>
        </p:nvSpPr>
        <p:spPr>
          <a:xfrm>
            <a:off x="7149921" y="3338512"/>
            <a:ext cx="1619250" cy="66794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r>
              <a:rPr lang="en-US" sz="4000" dirty="0">
                <a:solidFill>
                  <a:srgbClr val="00000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.</a:t>
            </a:r>
            <a:endParaRPr lang="en-US" sz="1600" dirty="0"/>
          </a:p>
        </p:txBody>
      </p:sp>
      <p:sp>
        <p:nvSpPr>
          <p:cNvPr id="26" name="Text 19"/>
          <p:cNvSpPr/>
          <p:nvPr/>
        </p:nvSpPr>
        <p:spPr>
          <a:xfrm>
            <a:off x="7828101" y="3449002"/>
            <a:ext cx="2409825" cy="153860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59595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Conclusions &amp; Future Work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Project Overview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1727200"/>
            <a:ext cx="11709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Automated Brain Tumor Segmentation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57200" y="2387600"/>
            <a:ext cx="98679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Addressing the critical clinical need for accurate, efficient, and reproducible brain tumor delineation from multi-modal MRI scans.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57200" y="3505200"/>
            <a:ext cx="5486400" cy="1625600"/>
          </a:xfrm>
          <a:custGeom>
            <a:avLst/>
            <a:gdLst/>
            <a:ahLst/>
            <a:cxnLst/>
            <a:rect l="l" t="t" r="r" b="b"/>
            <a:pathLst>
              <a:path w="5486400" h="1625600">
                <a:moveTo>
                  <a:pt x="101600" y="0"/>
                </a:moveTo>
                <a:lnTo>
                  <a:pt x="5384800" y="0"/>
                </a:lnTo>
                <a:cubicBezTo>
                  <a:pt x="5440875" y="0"/>
                  <a:pt x="5486400" y="45525"/>
                  <a:pt x="5486400" y="101600"/>
                </a:cubicBezTo>
                <a:lnTo>
                  <a:pt x="5486400" y="1524000"/>
                </a:lnTo>
                <a:cubicBezTo>
                  <a:pt x="5486400" y="1580075"/>
                  <a:pt x="5440875" y="1625600"/>
                  <a:pt x="53848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60400" y="3708400"/>
            <a:ext cx="520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The Challenge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60400" y="4165600"/>
            <a:ext cx="51689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Manual segmentation is </a:t>
            </a:r>
            <a:r>
              <a:rPr lang="en-US" sz="14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time-consuming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and suffers from </a:t>
            </a:r>
            <a:r>
              <a:rPr lang="en-US" sz="14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operator-dependent variability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impacting clinical throughput and consistency.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48400" y="3505200"/>
            <a:ext cx="5486400" cy="1625600"/>
          </a:xfrm>
          <a:custGeom>
            <a:avLst/>
            <a:gdLst/>
            <a:ahLst/>
            <a:cxnLst/>
            <a:rect l="l" t="t" r="r" b="b"/>
            <a:pathLst>
              <a:path w="5486400" h="1625600">
                <a:moveTo>
                  <a:pt x="101600" y="0"/>
                </a:moveTo>
                <a:lnTo>
                  <a:pt x="5384800" y="0"/>
                </a:lnTo>
                <a:cubicBezTo>
                  <a:pt x="5440875" y="0"/>
                  <a:pt x="5486400" y="45525"/>
                  <a:pt x="5486400" y="101600"/>
                </a:cubicBezTo>
                <a:lnTo>
                  <a:pt x="5486400" y="1524000"/>
                </a:lnTo>
                <a:cubicBezTo>
                  <a:pt x="5486400" y="1580075"/>
                  <a:pt x="5440875" y="1625600"/>
                  <a:pt x="5384800" y="1625600"/>
                </a:cubicBezTo>
                <a:lnTo>
                  <a:pt x="101600" y="1625600"/>
                </a:lnTo>
                <a:cubicBezTo>
                  <a:pt x="45525" y="1625600"/>
                  <a:pt x="0" y="1580075"/>
                  <a:pt x="0" y="15240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8FA7D0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451600" y="3708400"/>
            <a:ext cx="520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8FA7D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Our Approach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451600" y="4165600"/>
            <a:ext cx="51689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implement and compare two AI-driven methods: a </a:t>
            </a:r>
            <a:r>
              <a:rPr lang="en-US" sz="14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3D U-Net baseline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and a fine-tuned </a:t>
            </a:r>
            <a:r>
              <a:rPr lang="en-US" sz="1400" b="1" dirty="0">
                <a:solidFill>
                  <a:srgbClr val="7097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MedSAM foundation model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1397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Clinical Problem &amp; Motivation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837214" y="2159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07156" y="50006"/>
                </a:moveTo>
                <a:cubicBezTo>
                  <a:pt x="107156" y="22414"/>
                  <a:pt x="129570" y="0"/>
                  <a:pt x="157163" y="0"/>
                </a:cubicBezTo>
                <a:lnTo>
                  <a:pt x="178594" y="0"/>
                </a:lnTo>
                <a:cubicBezTo>
                  <a:pt x="194399" y="0"/>
                  <a:pt x="207169" y="12769"/>
                  <a:pt x="207169" y="28575"/>
                </a:cubicBezTo>
                <a:lnTo>
                  <a:pt x="207169" y="428625"/>
                </a:lnTo>
                <a:cubicBezTo>
                  <a:pt x="207169" y="444431"/>
                  <a:pt x="194399" y="457200"/>
                  <a:pt x="178594" y="457200"/>
                </a:cubicBezTo>
                <a:lnTo>
                  <a:pt x="150019" y="457200"/>
                </a:lnTo>
                <a:cubicBezTo>
                  <a:pt x="123408" y="457200"/>
                  <a:pt x="100995" y="438983"/>
                  <a:pt x="94655" y="414338"/>
                </a:cubicBezTo>
                <a:cubicBezTo>
                  <a:pt x="94030" y="414338"/>
                  <a:pt x="93494" y="414338"/>
                  <a:pt x="92869" y="414338"/>
                </a:cubicBezTo>
                <a:cubicBezTo>
                  <a:pt x="53400" y="414338"/>
                  <a:pt x="21431" y="382369"/>
                  <a:pt x="21431" y="342900"/>
                </a:cubicBezTo>
                <a:cubicBezTo>
                  <a:pt x="21431" y="326827"/>
                  <a:pt x="26789" y="312003"/>
                  <a:pt x="35719" y="300038"/>
                </a:cubicBezTo>
                <a:cubicBezTo>
                  <a:pt x="18395" y="287000"/>
                  <a:pt x="7144" y="266283"/>
                  <a:pt x="7144" y="242888"/>
                </a:cubicBezTo>
                <a:cubicBezTo>
                  <a:pt x="7144" y="215295"/>
                  <a:pt x="22860" y="191274"/>
                  <a:pt x="45720" y="179397"/>
                </a:cubicBezTo>
                <a:cubicBezTo>
                  <a:pt x="39380" y="168682"/>
                  <a:pt x="35719" y="156180"/>
                  <a:pt x="35719" y="142875"/>
                </a:cubicBezTo>
                <a:cubicBezTo>
                  <a:pt x="35719" y="103406"/>
                  <a:pt x="67687" y="71438"/>
                  <a:pt x="107156" y="71438"/>
                </a:cubicBezTo>
                <a:lnTo>
                  <a:pt x="107156" y="50006"/>
                </a:lnTo>
                <a:close/>
                <a:moveTo>
                  <a:pt x="350044" y="50006"/>
                </a:moveTo>
                <a:lnTo>
                  <a:pt x="350044" y="71438"/>
                </a:lnTo>
                <a:cubicBezTo>
                  <a:pt x="389513" y="71438"/>
                  <a:pt x="421481" y="103406"/>
                  <a:pt x="421481" y="142875"/>
                </a:cubicBezTo>
                <a:cubicBezTo>
                  <a:pt x="421481" y="156270"/>
                  <a:pt x="417820" y="168771"/>
                  <a:pt x="411480" y="179397"/>
                </a:cubicBezTo>
                <a:cubicBezTo>
                  <a:pt x="434429" y="191274"/>
                  <a:pt x="450056" y="215205"/>
                  <a:pt x="450056" y="242888"/>
                </a:cubicBezTo>
                <a:cubicBezTo>
                  <a:pt x="450056" y="266283"/>
                  <a:pt x="438805" y="287000"/>
                  <a:pt x="421481" y="300038"/>
                </a:cubicBezTo>
                <a:cubicBezTo>
                  <a:pt x="430411" y="312003"/>
                  <a:pt x="435769" y="326827"/>
                  <a:pt x="435769" y="342900"/>
                </a:cubicBezTo>
                <a:cubicBezTo>
                  <a:pt x="435769" y="382369"/>
                  <a:pt x="403800" y="414338"/>
                  <a:pt x="364331" y="414338"/>
                </a:cubicBezTo>
                <a:cubicBezTo>
                  <a:pt x="363706" y="414338"/>
                  <a:pt x="363170" y="414338"/>
                  <a:pt x="362545" y="414338"/>
                </a:cubicBezTo>
                <a:cubicBezTo>
                  <a:pt x="356205" y="438983"/>
                  <a:pt x="333792" y="457200"/>
                  <a:pt x="307181" y="457200"/>
                </a:cubicBezTo>
                <a:lnTo>
                  <a:pt x="278606" y="457200"/>
                </a:lnTo>
                <a:cubicBezTo>
                  <a:pt x="262801" y="457200"/>
                  <a:pt x="250031" y="444431"/>
                  <a:pt x="250031" y="428625"/>
                </a:cubicBezTo>
                <a:lnTo>
                  <a:pt x="250031" y="28575"/>
                </a:lnTo>
                <a:cubicBezTo>
                  <a:pt x="250031" y="12769"/>
                  <a:pt x="262801" y="0"/>
                  <a:pt x="278606" y="0"/>
                </a:cubicBezTo>
                <a:lnTo>
                  <a:pt x="300038" y="0"/>
                </a:lnTo>
                <a:cubicBezTo>
                  <a:pt x="327630" y="0"/>
                  <a:pt x="350044" y="22414"/>
                  <a:pt x="350044" y="50006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96850" y="2717800"/>
            <a:ext cx="3733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Critical for Care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09550" y="3124200"/>
            <a:ext cx="3708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Essential for diagnosis, surgical planning, and therapy monitoring.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838825" y="21590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200025" y="7144"/>
                </a:moveTo>
                <a:cubicBezTo>
                  <a:pt x="259166" y="7144"/>
                  <a:pt x="307181" y="55159"/>
                  <a:pt x="307181" y="114300"/>
                </a:cubicBezTo>
                <a:cubicBezTo>
                  <a:pt x="307181" y="173441"/>
                  <a:pt x="259166" y="221456"/>
                  <a:pt x="200025" y="221456"/>
                </a:cubicBezTo>
                <a:cubicBezTo>
                  <a:pt x="140884" y="221456"/>
                  <a:pt x="92869" y="173441"/>
                  <a:pt x="92869" y="114300"/>
                </a:cubicBezTo>
                <a:cubicBezTo>
                  <a:pt x="92869" y="55159"/>
                  <a:pt x="140884" y="7144"/>
                  <a:pt x="200025" y="7144"/>
                </a:cubicBezTo>
                <a:close/>
                <a:moveTo>
                  <a:pt x="173504" y="271463"/>
                </a:moveTo>
                <a:lnTo>
                  <a:pt x="226546" y="271463"/>
                </a:lnTo>
                <a:cubicBezTo>
                  <a:pt x="230029" y="271463"/>
                  <a:pt x="233601" y="271552"/>
                  <a:pt x="237083" y="271820"/>
                </a:cubicBezTo>
                <a:cubicBezTo>
                  <a:pt x="222617" y="297001"/>
                  <a:pt x="214313" y="326112"/>
                  <a:pt x="214313" y="357188"/>
                </a:cubicBezTo>
                <a:cubicBezTo>
                  <a:pt x="214313" y="394514"/>
                  <a:pt x="226278" y="429071"/>
                  <a:pt x="246459" y="457200"/>
                </a:cubicBezTo>
                <a:lnTo>
                  <a:pt x="40809" y="457200"/>
                </a:lnTo>
                <a:cubicBezTo>
                  <a:pt x="26164" y="457200"/>
                  <a:pt x="14288" y="445324"/>
                  <a:pt x="14288" y="430679"/>
                </a:cubicBezTo>
                <a:cubicBezTo>
                  <a:pt x="14288" y="342721"/>
                  <a:pt x="85546" y="271463"/>
                  <a:pt x="173504" y="271463"/>
                </a:cubicBezTo>
                <a:close/>
                <a:moveTo>
                  <a:pt x="257175" y="357188"/>
                </a:moveTo>
                <a:cubicBezTo>
                  <a:pt x="257175" y="286218"/>
                  <a:pt x="314793" y="228600"/>
                  <a:pt x="385763" y="228600"/>
                </a:cubicBezTo>
                <a:cubicBezTo>
                  <a:pt x="456732" y="228600"/>
                  <a:pt x="514350" y="286218"/>
                  <a:pt x="514350" y="357187"/>
                </a:cubicBezTo>
                <a:cubicBezTo>
                  <a:pt x="514350" y="428157"/>
                  <a:pt x="456732" y="485775"/>
                  <a:pt x="385763" y="485775"/>
                </a:cubicBezTo>
                <a:cubicBezTo>
                  <a:pt x="314793" y="485775"/>
                  <a:pt x="257175" y="428157"/>
                  <a:pt x="257175" y="357188"/>
                </a:cubicBezTo>
                <a:close/>
                <a:moveTo>
                  <a:pt x="385763" y="285750"/>
                </a:moveTo>
                <a:cubicBezTo>
                  <a:pt x="377904" y="285750"/>
                  <a:pt x="371475" y="292179"/>
                  <a:pt x="371475" y="300038"/>
                </a:cubicBezTo>
                <a:lnTo>
                  <a:pt x="371475" y="357188"/>
                </a:lnTo>
                <a:cubicBezTo>
                  <a:pt x="371475" y="365046"/>
                  <a:pt x="377904" y="371475"/>
                  <a:pt x="385763" y="371475"/>
                </a:cubicBezTo>
                <a:lnTo>
                  <a:pt x="428625" y="371475"/>
                </a:lnTo>
                <a:cubicBezTo>
                  <a:pt x="436483" y="371475"/>
                  <a:pt x="442913" y="365046"/>
                  <a:pt x="442913" y="357188"/>
                </a:cubicBezTo>
                <a:cubicBezTo>
                  <a:pt x="442913" y="349329"/>
                  <a:pt x="436483" y="342900"/>
                  <a:pt x="428625" y="342900"/>
                </a:cubicBezTo>
                <a:lnTo>
                  <a:pt x="400050" y="342900"/>
                </a:lnTo>
                <a:lnTo>
                  <a:pt x="400050" y="300038"/>
                </a:lnTo>
                <a:cubicBezTo>
                  <a:pt x="400050" y="292179"/>
                  <a:pt x="393621" y="285750"/>
                  <a:pt x="385763" y="285750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227036" y="2717800"/>
            <a:ext cx="3733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Manual Limitations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239736" y="3124200"/>
            <a:ext cx="3708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Prone to variability and requires extensive time from specialists.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9897587" y="2159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57163" y="21431"/>
                </a:moveTo>
                <a:cubicBezTo>
                  <a:pt x="157163" y="9555"/>
                  <a:pt x="147608" y="0"/>
                  <a:pt x="135731" y="0"/>
                </a:cubicBezTo>
                <a:cubicBezTo>
                  <a:pt x="123855" y="0"/>
                  <a:pt x="114300" y="9555"/>
                  <a:pt x="114300" y="21431"/>
                </a:cubicBezTo>
                <a:lnTo>
                  <a:pt x="114300" y="57150"/>
                </a:lnTo>
                <a:cubicBezTo>
                  <a:pt x="82778" y="57150"/>
                  <a:pt x="57150" y="82778"/>
                  <a:pt x="57150" y="114300"/>
                </a:cubicBezTo>
                <a:lnTo>
                  <a:pt x="21431" y="114300"/>
                </a:lnTo>
                <a:cubicBezTo>
                  <a:pt x="9555" y="114300"/>
                  <a:pt x="0" y="123855"/>
                  <a:pt x="0" y="135731"/>
                </a:cubicBezTo>
                <a:cubicBezTo>
                  <a:pt x="0" y="147608"/>
                  <a:pt x="9555" y="157163"/>
                  <a:pt x="21431" y="157163"/>
                </a:cubicBezTo>
                <a:lnTo>
                  <a:pt x="57150" y="157163"/>
                </a:lnTo>
                <a:lnTo>
                  <a:pt x="57150" y="207169"/>
                </a:lnTo>
                <a:lnTo>
                  <a:pt x="21431" y="207169"/>
                </a:lnTo>
                <a:cubicBezTo>
                  <a:pt x="9555" y="207169"/>
                  <a:pt x="0" y="216724"/>
                  <a:pt x="0" y="228600"/>
                </a:cubicBezTo>
                <a:cubicBezTo>
                  <a:pt x="0" y="240476"/>
                  <a:pt x="9555" y="250031"/>
                  <a:pt x="21431" y="250031"/>
                </a:cubicBezTo>
                <a:lnTo>
                  <a:pt x="57150" y="250031"/>
                </a:lnTo>
                <a:lnTo>
                  <a:pt x="57150" y="300038"/>
                </a:lnTo>
                <a:lnTo>
                  <a:pt x="21431" y="300038"/>
                </a:lnTo>
                <a:cubicBezTo>
                  <a:pt x="9555" y="300038"/>
                  <a:pt x="0" y="309592"/>
                  <a:pt x="0" y="321469"/>
                </a:cubicBezTo>
                <a:cubicBezTo>
                  <a:pt x="0" y="333345"/>
                  <a:pt x="9555" y="342900"/>
                  <a:pt x="21431" y="342900"/>
                </a:cubicBezTo>
                <a:lnTo>
                  <a:pt x="57150" y="342900"/>
                </a:lnTo>
                <a:cubicBezTo>
                  <a:pt x="57150" y="374422"/>
                  <a:pt x="82778" y="400050"/>
                  <a:pt x="114300" y="400050"/>
                </a:cubicBezTo>
                <a:lnTo>
                  <a:pt x="114300" y="435769"/>
                </a:lnTo>
                <a:cubicBezTo>
                  <a:pt x="114300" y="447645"/>
                  <a:pt x="123855" y="457200"/>
                  <a:pt x="135731" y="457200"/>
                </a:cubicBezTo>
                <a:cubicBezTo>
                  <a:pt x="147608" y="457200"/>
                  <a:pt x="157163" y="447645"/>
                  <a:pt x="157163" y="435769"/>
                </a:cubicBezTo>
                <a:lnTo>
                  <a:pt x="157163" y="400050"/>
                </a:lnTo>
                <a:lnTo>
                  <a:pt x="207169" y="400050"/>
                </a:lnTo>
                <a:lnTo>
                  <a:pt x="207169" y="435769"/>
                </a:lnTo>
                <a:cubicBezTo>
                  <a:pt x="207169" y="447645"/>
                  <a:pt x="216724" y="457200"/>
                  <a:pt x="228600" y="457200"/>
                </a:cubicBezTo>
                <a:cubicBezTo>
                  <a:pt x="240476" y="457200"/>
                  <a:pt x="250031" y="447645"/>
                  <a:pt x="250031" y="435769"/>
                </a:cubicBezTo>
                <a:lnTo>
                  <a:pt x="250031" y="400050"/>
                </a:lnTo>
                <a:lnTo>
                  <a:pt x="300038" y="400050"/>
                </a:lnTo>
                <a:lnTo>
                  <a:pt x="300038" y="435769"/>
                </a:lnTo>
                <a:cubicBezTo>
                  <a:pt x="300038" y="447645"/>
                  <a:pt x="309592" y="457200"/>
                  <a:pt x="321469" y="457200"/>
                </a:cubicBezTo>
                <a:cubicBezTo>
                  <a:pt x="333345" y="457200"/>
                  <a:pt x="342900" y="447645"/>
                  <a:pt x="342900" y="435769"/>
                </a:cubicBezTo>
                <a:lnTo>
                  <a:pt x="342900" y="400050"/>
                </a:lnTo>
                <a:cubicBezTo>
                  <a:pt x="374422" y="400050"/>
                  <a:pt x="400050" y="374422"/>
                  <a:pt x="400050" y="342900"/>
                </a:cubicBezTo>
                <a:lnTo>
                  <a:pt x="435769" y="342900"/>
                </a:lnTo>
                <a:cubicBezTo>
                  <a:pt x="447645" y="342900"/>
                  <a:pt x="457200" y="333345"/>
                  <a:pt x="457200" y="321469"/>
                </a:cubicBezTo>
                <a:cubicBezTo>
                  <a:pt x="457200" y="309592"/>
                  <a:pt x="447645" y="300038"/>
                  <a:pt x="435769" y="300038"/>
                </a:cubicBezTo>
                <a:lnTo>
                  <a:pt x="400050" y="300038"/>
                </a:lnTo>
                <a:lnTo>
                  <a:pt x="400050" y="250031"/>
                </a:lnTo>
                <a:lnTo>
                  <a:pt x="435769" y="250031"/>
                </a:lnTo>
                <a:cubicBezTo>
                  <a:pt x="447645" y="250031"/>
                  <a:pt x="457200" y="240476"/>
                  <a:pt x="457200" y="228600"/>
                </a:cubicBezTo>
                <a:cubicBezTo>
                  <a:pt x="457200" y="216724"/>
                  <a:pt x="447645" y="207169"/>
                  <a:pt x="435769" y="207169"/>
                </a:cubicBezTo>
                <a:lnTo>
                  <a:pt x="400050" y="207169"/>
                </a:lnTo>
                <a:lnTo>
                  <a:pt x="400050" y="157163"/>
                </a:lnTo>
                <a:lnTo>
                  <a:pt x="435769" y="157163"/>
                </a:lnTo>
                <a:cubicBezTo>
                  <a:pt x="447645" y="157163"/>
                  <a:pt x="457200" y="147608"/>
                  <a:pt x="457200" y="135731"/>
                </a:cubicBezTo>
                <a:cubicBezTo>
                  <a:pt x="457200" y="123855"/>
                  <a:pt x="447645" y="114300"/>
                  <a:pt x="435769" y="114300"/>
                </a:cubicBezTo>
                <a:lnTo>
                  <a:pt x="400050" y="114300"/>
                </a:lnTo>
                <a:cubicBezTo>
                  <a:pt x="400050" y="82778"/>
                  <a:pt x="374422" y="57150"/>
                  <a:pt x="342900" y="57150"/>
                </a:cubicBezTo>
                <a:lnTo>
                  <a:pt x="342900" y="21431"/>
                </a:lnTo>
                <a:cubicBezTo>
                  <a:pt x="342900" y="9555"/>
                  <a:pt x="333345" y="0"/>
                  <a:pt x="321469" y="0"/>
                </a:cubicBezTo>
                <a:cubicBezTo>
                  <a:pt x="309592" y="0"/>
                  <a:pt x="300038" y="9555"/>
                  <a:pt x="300038" y="21431"/>
                </a:cubicBezTo>
                <a:lnTo>
                  <a:pt x="300038" y="57150"/>
                </a:lnTo>
                <a:lnTo>
                  <a:pt x="250031" y="57150"/>
                </a:lnTo>
                <a:lnTo>
                  <a:pt x="250031" y="21431"/>
                </a:lnTo>
                <a:cubicBezTo>
                  <a:pt x="250031" y="9555"/>
                  <a:pt x="240476" y="0"/>
                  <a:pt x="228600" y="0"/>
                </a:cubicBezTo>
                <a:cubicBezTo>
                  <a:pt x="216724" y="0"/>
                  <a:pt x="207169" y="9555"/>
                  <a:pt x="207169" y="21431"/>
                </a:cubicBezTo>
                <a:lnTo>
                  <a:pt x="207169" y="57150"/>
                </a:lnTo>
                <a:lnTo>
                  <a:pt x="157163" y="57150"/>
                </a:lnTo>
                <a:lnTo>
                  <a:pt x="157163" y="21431"/>
                </a:lnTo>
                <a:close/>
                <a:moveTo>
                  <a:pt x="142875" y="114300"/>
                </a:moveTo>
                <a:lnTo>
                  <a:pt x="314325" y="114300"/>
                </a:lnTo>
                <a:cubicBezTo>
                  <a:pt x="330131" y="114300"/>
                  <a:pt x="342900" y="127069"/>
                  <a:pt x="342900" y="142875"/>
                </a:cubicBezTo>
                <a:lnTo>
                  <a:pt x="342900" y="314325"/>
                </a:lnTo>
                <a:cubicBezTo>
                  <a:pt x="342900" y="330131"/>
                  <a:pt x="330131" y="342900"/>
                  <a:pt x="314325" y="342900"/>
                </a:cubicBezTo>
                <a:lnTo>
                  <a:pt x="142875" y="342900"/>
                </a:lnTo>
                <a:cubicBezTo>
                  <a:pt x="127069" y="342900"/>
                  <a:pt x="114300" y="330131"/>
                  <a:pt x="114300" y="314325"/>
                </a:cubicBezTo>
                <a:lnTo>
                  <a:pt x="114300" y="142875"/>
                </a:lnTo>
                <a:cubicBezTo>
                  <a:pt x="114300" y="127069"/>
                  <a:pt x="127069" y="114300"/>
                  <a:pt x="142875" y="114300"/>
                </a:cubicBezTo>
                <a:close/>
                <a:moveTo>
                  <a:pt x="157163" y="157163"/>
                </a:moveTo>
                <a:lnTo>
                  <a:pt x="157163" y="300038"/>
                </a:lnTo>
                <a:lnTo>
                  <a:pt x="300038" y="300038"/>
                </a:lnTo>
                <a:lnTo>
                  <a:pt x="300038" y="157163"/>
                </a:lnTo>
                <a:lnTo>
                  <a:pt x="157163" y="157163"/>
                </a:ln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8257222" y="2717800"/>
            <a:ext cx="3733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 Solution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269922" y="3124200"/>
            <a:ext cx="3708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Automated, consistent, and accurate segmentation of tumor sub-regions.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4038600"/>
            <a:ext cx="11684000" cy="1422400"/>
          </a:xfrm>
          <a:custGeom>
            <a:avLst/>
            <a:gdLst/>
            <a:ahLst/>
            <a:cxnLst/>
            <a:rect l="l" t="t" r="r" b="b"/>
            <a:pathLst>
              <a:path w="11684000" h="14224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1320798"/>
                </a:lnTo>
                <a:cubicBezTo>
                  <a:pt x="11684000" y="1376911"/>
                  <a:pt x="11638511" y="1422400"/>
                  <a:pt x="115823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406400" y="4241800"/>
            <a:ext cx="11379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Target Sub-regions &amp; Modalities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431449" y="4648200"/>
            <a:ext cx="1765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WT: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Whole Tumor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141436" y="4648200"/>
            <a:ext cx="1574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TC: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Tumor Core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670766" y="4648200"/>
            <a:ext cx="2095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ET: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Enhancing Tumor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246211" y="5003800"/>
            <a:ext cx="1701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373737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FLAIR, T1, T1ce, T2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33-d2nf6998bjvh7rlj00s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19:59:32-d2nf6918bjvh7rlj00q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68880"/>
            <a:ext cx="5182870" cy="183515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8-27-19:59:33-d2nf6998bjvh7rlj00qg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0829" y="3260408"/>
            <a:ext cx="1701800" cy="1701800"/>
          </a:xfrm>
          <a:prstGeom prst="rect">
            <a:avLst/>
          </a:prstGeom>
        </p:spPr>
      </p:pic>
      <p:pic>
        <p:nvPicPr>
          <p:cNvPr id="5" name="Image 3" descr="https://kimi-img.moonshot.cn/pub/slides/slides_tmpl/image/25-08-27-19:59:33-d2nf6998bjvh7rlj00r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1110" y="2028825"/>
            <a:ext cx="2790825" cy="2800350"/>
          </a:xfrm>
          <a:prstGeom prst="rect">
            <a:avLst/>
          </a:prstGeom>
        </p:spPr>
      </p:pic>
      <p:pic>
        <p:nvPicPr>
          <p:cNvPr id="6" name="Image 4" descr="https://kimi-img.moonshot.cn/pub/slides/slides_tmpl/image/25-08-27-19:59:30-d2nf68h8bjvh7rlj00p0.png"/>
          <p:cNvPicPr>
            <a:picLocks noChangeAspect="1"/>
          </p:cNvPicPr>
          <p:nvPr/>
        </p:nvPicPr>
        <p:blipFill>
          <a:blip r:embed="rId7">
            <a:alphaModFix amt="40000"/>
          </a:blip>
          <a:stretch>
            <a:fillRect/>
          </a:stretch>
        </p:blipFill>
        <p:spPr>
          <a:xfrm rot="16200000">
            <a:off x="10665460" y="-8255"/>
            <a:ext cx="262890" cy="1170305"/>
          </a:xfrm>
          <a:prstGeom prst="rect">
            <a:avLst/>
          </a:prstGeom>
        </p:spPr>
      </p:pic>
      <p:sp>
        <p:nvSpPr>
          <p:cNvPr id="7" name="Text 0"/>
          <p:cNvSpPr/>
          <p:nvPr/>
        </p:nvSpPr>
        <p:spPr>
          <a:xfrm>
            <a:off x="8197052" y="2654618"/>
            <a:ext cx="1618942" cy="142954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500" dirty="0">
                <a:solidFill>
                  <a:srgbClr val="F2F7F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02</a:t>
            </a:r>
            <a:endParaRPr lang="en-US" sz="1600" dirty="0"/>
          </a:p>
        </p:txBody>
      </p:sp>
      <p:sp>
        <p:nvSpPr>
          <p:cNvPr id="8" name="Text 1"/>
          <p:cNvSpPr/>
          <p:nvPr/>
        </p:nvSpPr>
        <p:spPr>
          <a:xfrm>
            <a:off x="586105" y="3133090"/>
            <a:ext cx="7769860" cy="5219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3400" dirty="0">
                <a:solidFill>
                  <a:srgbClr val="0D0D0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Dataset &amp; Methodology</a:t>
            </a:r>
            <a:endParaRPr lang="en-US" sz="1600" dirty="0"/>
          </a:p>
        </p:txBody>
      </p:sp>
      <p:sp>
        <p:nvSpPr>
          <p:cNvPr id="9" name="Shape 2"/>
          <p:cNvSpPr/>
          <p:nvPr/>
        </p:nvSpPr>
        <p:spPr>
          <a:xfrm>
            <a:off x="9318547" y="6332566"/>
            <a:ext cx="2063750" cy="0"/>
          </a:xfrm>
          <a:prstGeom prst="straightConnector1">
            <a:avLst/>
          </a:prstGeom>
          <a:noFill/>
          <a:ln w="9525">
            <a:solidFill>
              <a:srgbClr val="000000">
                <a:alpha val="21961"/>
              </a:srgbClr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0" name="Shape 3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4"/>
          <p:cNvSpPr/>
          <p:nvPr/>
        </p:nvSpPr>
        <p:spPr>
          <a:xfrm>
            <a:off x="576149" y="498250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5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6"/>
          <p:cNvSpPr/>
          <p:nvPr/>
        </p:nvSpPr>
        <p:spPr>
          <a:xfrm>
            <a:off x="576149" y="595224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7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solidFill>
            <a:srgbClr val="92ABDF"/>
          </a:solidFill>
          <a:ln w="1270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8"/>
          <p:cNvSpPr/>
          <p:nvPr/>
        </p:nvSpPr>
        <p:spPr>
          <a:xfrm>
            <a:off x="576149" y="692198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Shape 9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0"/>
          <p:cNvSpPr/>
          <p:nvPr/>
        </p:nvSpPr>
        <p:spPr>
          <a:xfrm>
            <a:off x="531399" y="6143377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8" name="Shape 11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2"/>
          <p:cNvSpPr/>
          <p:nvPr/>
        </p:nvSpPr>
        <p:spPr>
          <a:xfrm>
            <a:off x="531399" y="6240351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20" name="Shape 13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solidFill>
            <a:srgbClr val="92ABDF"/>
          </a:solidFill>
          <a:ln w="19050">
            <a:solidFill>
              <a:srgbClr val="92AB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4"/>
          <p:cNvSpPr/>
          <p:nvPr/>
        </p:nvSpPr>
        <p:spPr>
          <a:xfrm>
            <a:off x="531399" y="6337325"/>
            <a:ext cx="209306" cy="422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9331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5113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Dataset: MSD Task01_BrainTumour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171700"/>
            <a:ext cx="76835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utilized the Medical Segmentation Decathlon (MSD) Brain Tumour dataset, a multi-site glioma MRI collection with expert annotations.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331788" y="29845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5575" y="71467"/>
                </a:moveTo>
                <a:cubicBezTo>
                  <a:pt x="150435" y="74870"/>
                  <a:pt x="144532" y="77614"/>
                  <a:pt x="138385" y="79802"/>
                </a:cubicBezTo>
                <a:cubicBezTo>
                  <a:pt x="122064" y="85636"/>
                  <a:pt x="100638" y="88900"/>
                  <a:pt x="77788" y="88900"/>
                </a:cubicBezTo>
                <a:cubicBezTo>
                  <a:pt x="54937" y="88900"/>
                  <a:pt x="33476" y="85601"/>
                  <a:pt x="17190" y="79802"/>
                </a:cubicBezTo>
                <a:cubicBezTo>
                  <a:pt x="11078" y="77614"/>
                  <a:pt x="5140" y="74870"/>
                  <a:pt x="0" y="71467"/>
                </a:cubicBezTo>
                <a:lnTo>
                  <a:pt x="0" y="100013"/>
                </a:lnTo>
                <a:cubicBezTo>
                  <a:pt x="0" y="115362"/>
                  <a:pt x="34831" y="127794"/>
                  <a:pt x="77788" y="127794"/>
                </a:cubicBezTo>
                <a:cubicBezTo>
                  <a:pt x="120744" y="127794"/>
                  <a:pt x="155575" y="115362"/>
                  <a:pt x="155575" y="100013"/>
                </a:cubicBezTo>
                <a:lnTo>
                  <a:pt x="155575" y="71467"/>
                </a:lnTo>
                <a:close/>
                <a:moveTo>
                  <a:pt x="155575" y="44450"/>
                </a:moveTo>
                <a:lnTo>
                  <a:pt x="155575" y="27781"/>
                </a:lnTo>
                <a:cubicBezTo>
                  <a:pt x="155575" y="12432"/>
                  <a:pt x="120744" y="0"/>
                  <a:pt x="77788" y="0"/>
                </a:cubicBezTo>
                <a:cubicBezTo>
                  <a:pt x="34831" y="0"/>
                  <a:pt x="0" y="12432"/>
                  <a:pt x="0" y="27781"/>
                </a:cubicBezTo>
                <a:lnTo>
                  <a:pt x="0" y="44450"/>
                </a:lnTo>
                <a:cubicBezTo>
                  <a:pt x="0" y="59799"/>
                  <a:pt x="34831" y="72231"/>
                  <a:pt x="77788" y="72231"/>
                </a:cubicBezTo>
                <a:cubicBezTo>
                  <a:pt x="120744" y="72231"/>
                  <a:pt x="155575" y="59799"/>
                  <a:pt x="155575" y="44450"/>
                </a:cubicBezTo>
                <a:close/>
                <a:moveTo>
                  <a:pt x="138385" y="135364"/>
                </a:moveTo>
                <a:cubicBezTo>
                  <a:pt x="122099" y="141163"/>
                  <a:pt x="100672" y="144463"/>
                  <a:pt x="77788" y="144463"/>
                </a:cubicBezTo>
                <a:cubicBezTo>
                  <a:pt x="54903" y="144463"/>
                  <a:pt x="33476" y="141163"/>
                  <a:pt x="17190" y="135364"/>
                </a:cubicBezTo>
                <a:cubicBezTo>
                  <a:pt x="11078" y="133176"/>
                  <a:pt x="5140" y="130433"/>
                  <a:pt x="0" y="127030"/>
                </a:cubicBezTo>
                <a:lnTo>
                  <a:pt x="0" y="150019"/>
                </a:lnTo>
                <a:cubicBezTo>
                  <a:pt x="0" y="165368"/>
                  <a:pt x="34831" y="177800"/>
                  <a:pt x="77788" y="177800"/>
                </a:cubicBezTo>
                <a:cubicBezTo>
                  <a:pt x="120744" y="177800"/>
                  <a:pt x="155575" y="165368"/>
                  <a:pt x="155575" y="150019"/>
                </a:cubicBezTo>
                <a:lnTo>
                  <a:pt x="155575" y="127030"/>
                </a:lnTo>
                <a:cubicBezTo>
                  <a:pt x="150435" y="130433"/>
                  <a:pt x="144532" y="133176"/>
                  <a:pt x="138385" y="135364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60400" y="2984500"/>
            <a:ext cx="5105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484 Cases: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Multi-modal MRI (T1, T1ce, T2, FLAIR) per subject.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09563" y="3340100"/>
            <a:ext cx="200025" cy="177800"/>
          </a:xfrm>
          <a:custGeom>
            <a:avLst/>
            <a:gdLst/>
            <a:ahLst/>
            <a:cxnLst/>
            <a:rect l="l" t="t" r="r" b="b"/>
            <a:pathLst>
              <a:path w="200025" h="177800">
                <a:moveTo>
                  <a:pt x="139323" y="13578"/>
                </a:moveTo>
                <a:lnTo>
                  <a:pt x="190788" y="65772"/>
                </a:lnTo>
                <a:cubicBezTo>
                  <a:pt x="200407" y="75530"/>
                  <a:pt x="200407" y="91157"/>
                  <a:pt x="190788" y="100915"/>
                </a:cubicBezTo>
                <a:lnTo>
                  <a:pt x="136475" y="155888"/>
                </a:lnTo>
                <a:cubicBezTo>
                  <a:pt x="133246" y="159152"/>
                  <a:pt x="127967" y="159187"/>
                  <a:pt x="124703" y="155957"/>
                </a:cubicBezTo>
                <a:cubicBezTo>
                  <a:pt x="121439" y="152727"/>
                  <a:pt x="121404" y="147449"/>
                  <a:pt x="124634" y="144185"/>
                </a:cubicBezTo>
                <a:lnTo>
                  <a:pt x="178946" y="89178"/>
                </a:lnTo>
                <a:cubicBezTo>
                  <a:pt x="182141" y="85948"/>
                  <a:pt x="182141" y="80705"/>
                  <a:pt x="178946" y="77475"/>
                </a:cubicBezTo>
                <a:lnTo>
                  <a:pt x="127446" y="25316"/>
                </a:lnTo>
                <a:cubicBezTo>
                  <a:pt x="124217" y="22051"/>
                  <a:pt x="124252" y="16773"/>
                  <a:pt x="127516" y="13543"/>
                </a:cubicBezTo>
                <a:cubicBezTo>
                  <a:pt x="130780" y="10314"/>
                  <a:pt x="136059" y="10349"/>
                  <a:pt x="139288" y="13613"/>
                </a:cubicBezTo>
                <a:close/>
                <a:moveTo>
                  <a:pt x="11147" y="79697"/>
                </a:moveTo>
                <a:lnTo>
                  <a:pt x="11147" y="33337"/>
                </a:lnTo>
                <a:cubicBezTo>
                  <a:pt x="11147" y="21079"/>
                  <a:pt x="21114" y="11112"/>
                  <a:pt x="33372" y="11112"/>
                </a:cubicBezTo>
                <a:lnTo>
                  <a:pt x="79732" y="11112"/>
                </a:lnTo>
                <a:cubicBezTo>
                  <a:pt x="85636" y="11112"/>
                  <a:pt x="91296" y="13439"/>
                  <a:pt x="95463" y="17606"/>
                </a:cubicBezTo>
                <a:lnTo>
                  <a:pt x="145470" y="67613"/>
                </a:lnTo>
                <a:cubicBezTo>
                  <a:pt x="154151" y="76294"/>
                  <a:pt x="154151" y="90359"/>
                  <a:pt x="145470" y="99040"/>
                </a:cubicBezTo>
                <a:lnTo>
                  <a:pt x="99110" y="145400"/>
                </a:lnTo>
                <a:cubicBezTo>
                  <a:pt x="90428" y="154082"/>
                  <a:pt x="76364" y="154082"/>
                  <a:pt x="67682" y="145400"/>
                </a:cubicBezTo>
                <a:lnTo>
                  <a:pt x="17676" y="95394"/>
                </a:lnTo>
                <a:cubicBezTo>
                  <a:pt x="13509" y="91227"/>
                  <a:pt x="11182" y="85566"/>
                  <a:pt x="11182" y="79663"/>
                </a:cubicBezTo>
                <a:close/>
                <a:moveTo>
                  <a:pt x="61153" y="50006"/>
                </a:moveTo>
                <a:cubicBezTo>
                  <a:pt x="61153" y="43873"/>
                  <a:pt x="56174" y="38894"/>
                  <a:pt x="50041" y="38894"/>
                </a:cubicBezTo>
                <a:cubicBezTo>
                  <a:pt x="43908" y="38894"/>
                  <a:pt x="38928" y="43873"/>
                  <a:pt x="38928" y="50006"/>
                </a:cubicBezTo>
                <a:cubicBezTo>
                  <a:pt x="38928" y="56139"/>
                  <a:pt x="43908" y="61119"/>
                  <a:pt x="50041" y="61119"/>
                </a:cubicBezTo>
                <a:cubicBezTo>
                  <a:pt x="56174" y="61119"/>
                  <a:pt x="61153" y="56139"/>
                  <a:pt x="61153" y="50006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60400" y="3340100"/>
            <a:ext cx="5461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Expert Labels: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Voxel-wise annotations for WT, TC, ET sub-regions.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31788" y="3695700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347" y="153387"/>
                </a:moveTo>
                <a:cubicBezTo>
                  <a:pt x="1910" y="160958"/>
                  <a:pt x="8612" y="166688"/>
                  <a:pt x="16669" y="166688"/>
                </a:cubicBezTo>
                <a:lnTo>
                  <a:pt x="138906" y="166688"/>
                </a:lnTo>
                <a:cubicBezTo>
                  <a:pt x="148109" y="166688"/>
                  <a:pt x="155575" y="159221"/>
                  <a:pt x="155575" y="150019"/>
                </a:cubicBezTo>
                <a:lnTo>
                  <a:pt x="155575" y="116681"/>
                </a:lnTo>
                <a:cubicBezTo>
                  <a:pt x="155575" y="107479"/>
                  <a:pt x="148109" y="100013"/>
                  <a:pt x="138906" y="100013"/>
                </a:cubicBezTo>
                <a:lnTo>
                  <a:pt x="122238" y="100013"/>
                </a:lnTo>
                <a:lnTo>
                  <a:pt x="122238" y="125016"/>
                </a:lnTo>
                <a:cubicBezTo>
                  <a:pt x="122238" y="129634"/>
                  <a:pt x="118522" y="133350"/>
                  <a:pt x="113903" y="133350"/>
                </a:cubicBezTo>
                <a:cubicBezTo>
                  <a:pt x="109284" y="133350"/>
                  <a:pt x="105569" y="129634"/>
                  <a:pt x="105569" y="125016"/>
                </a:cubicBezTo>
                <a:lnTo>
                  <a:pt x="105569" y="100013"/>
                </a:lnTo>
                <a:lnTo>
                  <a:pt x="83344" y="100013"/>
                </a:lnTo>
                <a:lnTo>
                  <a:pt x="83344" y="125016"/>
                </a:lnTo>
                <a:cubicBezTo>
                  <a:pt x="83344" y="129634"/>
                  <a:pt x="79628" y="133350"/>
                  <a:pt x="75009" y="133350"/>
                </a:cubicBezTo>
                <a:cubicBezTo>
                  <a:pt x="70391" y="133350"/>
                  <a:pt x="66675" y="129634"/>
                  <a:pt x="66675" y="125016"/>
                </a:cubicBezTo>
                <a:lnTo>
                  <a:pt x="66675" y="100013"/>
                </a:lnTo>
                <a:lnTo>
                  <a:pt x="41672" y="100013"/>
                </a:lnTo>
                <a:cubicBezTo>
                  <a:pt x="37053" y="100013"/>
                  <a:pt x="33337" y="96297"/>
                  <a:pt x="33337" y="91678"/>
                </a:cubicBezTo>
                <a:cubicBezTo>
                  <a:pt x="33337" y="87059"/>
                  <a:pt x="37053" y="83344"/>
                  <a:pt x="41672" y="83344"/>
                </a:cubicBezTo>
                <a:lnTo>
                  <a:pt x="66675" y="83344"/>
                </a:lnTo>
                <a:lnTo>
                  <a:pt x="66675" y="61119"/>
                </a:lnTo>
                <a:lnTo>
                  <a:pt x="41672" y="61119"/>
                </a:lnTo>
                <a:cubicBezTo>
                  <a:pt x="37053" y="61119"/>
                  <a:pt x="33337" y="57403"/>
                  <a:pt x="33337" y="52784"/>
                </a:cubicBezTo>
                <a:cubicBezTo>
                  <a:pt x="33337" y="48166"/>
                  <a:pt x="37053" y="44450"/>
                  <a:pt x="41672" y="44450"/>
                </a:cubicBezTo>
                <a:lnTo>
                  <a:pt x="66675" y="44450"/>
                </a:lnTo>
                <a:lnTo>
                  <a:pt x="66675" y="27781"/>
                </a:lnTo>
                <a:cubicBezTo>
                  <a:pt x="66675" y="18579"/>
                  <a:pt x="59209" y="11112"/>
                  <a:pt x="50006" y="11112"/>
                </a:cubicBezTo>
                <a:lnTo>
                  <a:pt x="16669" y="11112"/>
                </a:lnTo>
                <a:cubicBezTo>
                  <a:pt x="7466" y="11112"/>
                  <a:pt x="0" y="18579"/>
                  <a:pt x="0" y="27781"/>
                </a:cubicBezTo>
                <a:lnTo>
                  <a:pt x="0" y="150019"/>
                </a:lnTo>
                <a:cubicBezTo>
                  <a:pt x="0" y="151165"/>
                  <a:pt x="104" y="152311"/>
                  <a:pt x="347" y="153387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60400" y="3619501"/>
            <a:ext cx="5712408" cy="33019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Pre-processed: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Co-registered, skull-stripped, ~1mm³ isotropic.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42900" y="4051300"/>
            <a:ext cx="133350" cy="177800"/>
          </a:xfrm>
          <a:custGeom>
            <a:avLst/>
            <a:gdLst/>
            <a:ahLst/>
            <a:cxnLst/>
            <a:rect l="l" t="t" r="r" b="b"/>
            <a:pathLst>
              <a:path w="133350" h="177800">
                <a:moveTo>
                  <a:pt x="44450" y="33337"/>
                </a:moveTo>
                <a:lnTo>
                  <a:pt x="44450" y="55563"/>
                </a:lnTo>
                <a:lnTo>
                  <a:pt x="88900" y="55563"/>
                </a:lnTo>
                <a:lnTo>
                  <a:pt x="88900" y="33337"/>
                </a:lnTo>
                <a:cubicBezTo>
                  <a:pt x="88900" y="21079"/>
                  <a:pt x="78933" y="11112"/>
                  <a:pt x="66675" y="11112"/>
                </a:cubicBezTo>
                <a:cubicBezTo>
                  <a:pt x="54417" y="11112"/>
                  <a:pt x="44450" y="21079"/>
                  <a:pt x="44450" y="33337"/>
                </a:cubicBezTo>
                <a:close/>
                <a:moveTo>
                  <a:pt x="22225" y="55563"/>
                </a:moveTo>
                <a:lnTo>
                  <a:pt x="22225" y="33337"/>
                </a:lnTo>
                <a:cubicBezTo>
                  <a:pt x="22225" y="8786"/>
                  <a:pt x="42123" y="-11112"/>
                  <a:pt x="66675" y="-11112"/>
                </a:cubicBezTo>
                <a:cubicBezTo>
                  <a:pt x="91227" y="-11112"/>
                  <a:pt x="111125" y="8786"/>
                  <a:pt x="111125" y="33337"/>
                </a:cubicBezTo>
                <a:lnTo>
                  <a:pt x="111125" y="55563"/>
                </a:lnTo>
                <a:cubicBezTo>
                  <a:pt x="123383" y="55563"/>
                  <a:pt x="133350" y="65529"/>
                  <a:pt x="133350" y="77788"/>
                </a:cubicBezTo>
                <a:lnTo>
                  <a:pt x="133350" y="155575"/>
                </a:lnTo>
                <a:cubicBezTo>
                  <a:pt x="133350" y="167833"/>
                  <a:pt x="123383" y="177800"/>
                  <a:pt x="111125" y="177800"/>
                </a:cubicBezTo>
                <a:lnTo>
                  <a:pt x="22225" y="177800"/>
                </a:lnTo>
                <a:cubicBezTo>
                  <a:pt x="9967" y="177800"/>
                  <a:pt x="0" y="167833"/>
                  <a:pt x="0" y="155575"/>
                </a:cubicBezTo>
                <a:lnTo>
                  <a:pt x="0" y="77788"/>
                </a:lnTo>
                <a:cubicBezTo>
                  <a:pt x="0" y="65529"/>
                  <a:pt x="9967" y="55563"/>
                  <a:pt x="22225" y="55563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60400" y="4123599"/>
            <a:ext cx="5194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Fixed Splits:</a:t>
            </a:r>
            <a:r>
              <a:rPr lang="en-US" sz="14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70/15/15 train/val/test for reproducible comparison.</a:t>
            </a:r>
            <a:endParaRPr lang="en-US" sz="1600" dirty="0"/>
          </a:p>
        </p:txBody>
      </p:sp>
      <p:pic>
        <p:nvPicPr>
          <p:cNvPr id="13" name="Image 1" descr="https://kimi-web-img.moonshot.cn/img/wallpaperaccess.com/ff57b3cec91197097097b449e706afa62ad7c2c7.png"/>
          <p:cNvPicPr>
            <a:picLocks noChangeAspect="1"/>
          </p:cNvPicPr>
          <p:nvPr/>
        </p:nvPicPr>
        <p:blipFill>
          <a:blip r:embed="rId4"/>
          <a:srcRect l="16487" r="16487"/>
          <a:stretch/>
        </p:blipFill>
        <p:spPr>
          <a:xfrm>
            <a:off x="8144987" y="2171700"/>
            <a:ext cx="3797300" cy="3175000"/>
          </a:xfrm>
          <a:prstGeom prst="roundRect">
            <a:avLst>
              <a:gd name="adj" fmla="val 3200"/>
            </a:avLst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19:59:49-d2nf6d98bjvh7rlj01e0.jpg"/>
          <p:cNvPicPr>
            <a:picLocks noChangeAspect="1"/>
          </p:cNvPicPr>
          <p:nvPr/>
        </p:nvPicPr>
        <p:blipFill>
          <a:blip r:embed="rId3"/>
          <a:srcRect r="426"/>
          <a:stretch/>
        </p:blipFill>
        <p:spPr>
          <a:xfrm>
            <a:off x="0" y="0"/>
            <a:ext cx="12204700" cy="688467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58750" y="2032000"/>
            <a:ext cx="11874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5C7CB3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Preprocessing Pipeline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413510" y="27940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0" y="57150"/>
                </a:moveTo>
                <a:cubicBezTo>
                  <a:pt x="0" y="25628"/>
                  <a:pt x="25628" y="0"/>
                  <a:pt x="57150" y="0"/>
                </a:cubicBezTo>
                <a:lnTo>
                  <a:pt x="190649" y="0"/>
                </a:lnTo>
                <a:cubicBezTo>
                  <a:pt x="205829" y="0"/>
                  <a:pt x="220385" y="5983"/>
                  <a:pt x="231100" y="16699"/>
                </a:cubicBezTo>
                <a:lnTo>
                  <a:pt x="326201" y="111889"/>
                </a:lnTo>
                <a:cubicBezTo>
                  <a:pt x="336917" y="122605"/>
                  <a:pt x="342900" y="137160"/>
                  <a:pt x="342900" y="152340"/>
                </a:cubicBezTo>
                <a:lnTo>
                  <a:pt x="342900" y="400050"/>
                </a:lnTo>
                <a:cubicBezTo>
                  <a:pt x="342900" y="431572"/>
                  <a:pt x="317272" y="457200"/>
                  <a:pt x="285750" y="457200"/>
                </a:cubicBezTo>
                <a:lnTo>
                  <a:pt x="57150" y="457200"/>
                </a:lnTo>
                <a:cubicBezTo>
                  <a:pt x="25628" y="457200"/>
                  <a:pt x="0" y="431572"/>
                  <a:pt x="0" y="400050"/>
                </a:cubicBezTo>
                <a:lnTo>
                  <a:pt x="0" y="57150"/>
                </a:lnTo>
                <a:close/>
                <a:moveTo>
                  <a:pt x="185738" y="52239"/>
                </a:moveTo>
                <a:lnTo>
                  <a:pt x="185738" y="135731"/>
                </a:lnTo>
                <a:cubicBezTo>
                  <a:pt x="185738" y="147608"/>
                  <a:pt x="195292" y="157163"/>
                  <a:pt x="207169" y="157163"/>
                </a:cubicBezTo>
                <a:lnTo>
                  <a:pt x="290661" y="157163"/>
                </a:lnTo>
                <a:lnTo>
                  <a:pt x="185738" y="52239"/>
                </a:lnTo>
                <a:close/>
                <a:moveTo>
                  <a:pt x="142875" y="250031"/>
                </a:moveTo>
                <a:lnTo>
                  <a:pt x="142875" y="285750"/>
                </a:lnTo>
                <a:lnTo>
                  <a:pt x="107156" y="285750"/>
                </a:lnTo>
                <a:cubicBezTo>
                  <a:pt x="99298" y="285750"/>
                  <a:pt x="92869" y="292179"/>
                  <a:pt x="92869" y="300038"/>
                </a:cubicBezTo>
                <a:lnTo>
                  <a:pt x="92869" y="328613"/>
                </a:lnTo>
                <a:cubicBezTo>
                  <a:pt x="92869" y="336471"/>
                  <a:pt x="99298" y="342900"/>
                  <a:pt x="107156" y="342900"/>
                </a:cubicBezTo>
                <a:lnTo>
                  <a:pt x="142875" y="342900"/>
                </a:lnTo>
                <a:lnTo>
                  <a:pt x="142875" y="378619"/>
                </a:lnTo>
                <a:cubicBezTo>
                  <a:pt x="142875" y="386477"/>
                  <a:pt x="149304" y="392906"/>
                  <a:pt x="157163" y="392906"/>
                </a:cubicBezTo>
                <a:lnTo>
                  <a:pt x="185738" y="392906"/>
                </a:lnTo>
                <a:cubicBezTo>
                  <a:pt x="193596" y="392906"/>
                  <a:pt x="200025" y="386477"/>
                  <a:pt x="200025" y="378619"/>
                </a:cubicBezTo>
                <a:lnTo>
                  <a:pt x="200025" y="342900"/>
                </a:lnTo>
                <a:lnTo>
                  <a:pt x="235744" y="342900"/>
                </a:lnTo>
                <a:cubicBezTo>
                  <a:pt x="243602" y="342900"/>
                  <a:pt x="250031" y="336471"/>
                  <a:pt x="250031" y="328613"/>
                </a:cubicBezTo>
                <a:lnTo>
                  <a:pt x="250031" y="300038"/>
                </a:lnTo>
                <a:cubicBezTo>
                  <a:pt x="250031" y="292179"/>
                  <a:pt x="243602" y="285750"/>
                  <a:pt x="235744" y="285750"/>
                </a:cubicBezTo>
                <a:lnTo>
                  <a:pt x="200025" y="285750"/>
                </a:lnTo>
                <a:lnTo>
                  <a:pt x="200025" y="250031"/>
                </a:lnTo>
                <a:cubicBezTo>
                  <a:pt x="200025" y="242173"/>
                  <a:pt x="193596" y="235744"/>
                  <a:pt x="185738" y="235744"/>
                </a:cubicBezTo>
                <a:lnTo>
                  <a:pt x="157163" y="235744"/>
                </a:lnTo>
                <a:cubicBezTo>
                  <a:pt x="149304" y="235744"/>
                  <a:pt x="142875" y="242173"/>
                  <a:pt x="142875" y="250031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12750" y="3352800"/>
            <a:ext cx="2349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NIfTI I/O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19100" y="3606800"/>
            <a:ext cx="2336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NiBabel Loader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2945765" y="2870042"/>
            <a:ext cx="285750" cy="457200"/>
          </a:xfrm>
          <a:custGeom>
            <a:avLst/>
            <a:gdLst/>
            <a:ahLst/>
            <a:cxnLst/>
            <a:rect l="l" t="t" r="r" b="b"/>
            <a:pathLst>
              <a:path w="285750" h="457200">
                <a:moveTo>
                  <a:pt x="277803" y="208419"/>
                </a:moveTo>
                <a:cubicBezTo>
                  <a:pt x="288965" y="219581"/>
                  <a:pt x="288965" y="237708"/>
                  <a:pt x="277803" y="248870"/>
                </a:cubicBezTo>
                <a:lnTo>
                  <a:pt x="106353" y="420320"/>
                </a:lnTo>
                <a:cubicBezTo>
                  <a:pt x="95190" y="431483"/>
                  <a:pt x="77063" y="431483"/>
                  <a:pt x="65901" y="420320"/>
                </a:cubicBezTo>
                <a:cubicBezTo>
                  <a:pt x="54739" y="409158"/>
                  <a:pt x="54739" y="391031"/>
                  <a:pt x="65901" y="379869"/>
                </a:cubicBezTo>
                <a:lnTo>
                  <a:pt x="217170" y="228600"/>
                </a:lnTo>
                <a:lnTo>
                  <a:pt x="65990" y="77331"/>
                </a:lnTo>
                <a:cubicBezTo>
                  <a:pt x="54828" y="66169"/>
                  <a:pt x="54828" y="48042"/>
                  <a:pt x="65990" y="36880"/>
                </a:cubicBezTo>
                <a:cubicBezTo>
                  <a:pt x="77153" y="25717"/>
                  <a:pt x="95280" y="25717"/>
                  <a:pt x="106442" y="36880"/>
                </a:cubicBezTo>
                <a:lnTo>
                  <a:pt x="277892" y="208330"/>
                </a:lnTo>
                <a:close/>
              </a:path>
            </a:pathLst>
          </a:custGeom>
          <a:solidFill>
            <a:srgbClr val="8FA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4363720" y="2794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457200"/>
                </a:moveTo>
                <a:cubicBezTo>
                  <a:pt x="354768" y="457200"/>
                  <a:pt x="457200" y="354768"/>
                  <a:pt x="457200" y="228600"/>
                </a:cubicBezTo>
                <a:cubicBezTo>
                  <a:pt x="457200" y="102432"/>
                  <a:pt x="354768" y="0"/>
                  <a:pt x="228600" y="0"/>
                </a:cubicBezTo>
                <a:cubicBezTo>
                  <a:pt x="102432" y="0"/>
                  <a:pt x="0" y="102432"/>
                  <a:pt x="0" y="228600"/>
                </a:cubicBezTo>
                <a:cubicBezTo>
                  <a:pt x="0" y="354768"/>
                  <a:pt x="102432" y="457200"/>
                  <a:pt x="228600" y="457200"/>
                </a:cubicBezTo>
                <a:close/>
                <a:moveTo>
                  <a:pt x="273874" y="290304"/>
                </a:moveTo>
                <a:lnTo>
                  <a:pt x="145018" y="339864"/>
                </a:lnTo>
                <a:cubicBezTo>
                  <a:pt x="127695" y="346561"/>
                  <a:pt x="110639" y="329505"/>
                  <a:pt x="117336" y="312182"/>
                </a:cubicBezTo>
                <a:lnTo>
                  <a:pt x="166896" y="183326"/>
                </a:lnTo>
                <a:cubicBezTo>
                  <a:pt x="169843" y="175736"/>
                  <a:pt x="175736" y="169843"/>
                  <a:pt x="183326" y="166896"/>
                </a:cubicBezTo>
                <a:lnTo>
                  <a:pt x="312182" y="117336"/>
                </a:lnTo>
                <a:cubicBezTo>
                  <a:pt x="329505" y="110639"/>
                  <a:pt x="346561" y="127695"/>
                  <a:pt x="339864" y="145018"/>
                </a:cubicBezTo>
                <a:lnTo>
                  <a:pt x="290304" y="273874"/>
                </a:lnTo>
                <a:cubicBezTo>
                  <a:pt x="287447" y="281464"/>
                  <a:pt x="281464" y="287357"/>
                  <a:pt x="273874" y="290304"/>
                </a:cubicBezTo>
                <a:close/>
                <a:moveTo>
                  <a:pt x="257175" y="228600"/>
                </a:moveTo>
                <a:cubicBezTo>
                  <a:pt x="257175" y="212829"/>
                  <a:pt x="244371" y="200025"/>
                  <a:pt x="228600" y="200025"/>
                </a:cubicBezTo>
                <a:cubicBezTo>
                  <a:pt x="212829" y="200025"/>
                  <a:pt x="200025" y="212829"/>
                  <a:pt x="200025" y="228600"/>
                </a:cubicBezTo>
                <a:cubicBezTo>
                  <a:pt x="200025" y="244371"/>
                  <a:pt x="212829" y="257175"/>
                  <a:pt x="228600" y="257175"/>
                </a:cubicBezTo>
                <a:cubicBezTo>
                  <a:pt x="244371" y="257175"/>
                  <a:pt x="257175" y="244371"/>
                  <a:pt x="257175" y="228600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3420110" y="3352800"/>
            <a:ext cx="2349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Orientation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3426460" y="3606800"/>
            <a:ext cx="2336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RAS Harmonization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953125" y="2870042"/>
            <a:ext cx="285750" cy="457200"/>
          </a:xfrm>
          <a:custGeom>
            <a:avLst/>
            <a:gdLst/>
            <a:ahLst/>
            <a:cxnLst/>
            <a:rect l="l" t="t" r="r" b="b"/>
            <a:pathLst>
              <a:path w="285750" h="457200">
                <a:moveTo>
                  <a:pt x="277803" y="208419"/>
                </a:moveTo>
                <a:cubicBezTo>
                  <a:pt x="288965" y="219581"/>
                  <a:pt x="288965" y="237708"/>
                  <a:pt x="277803" y="248870"/>
                </a:cubicBezTo>
                <a:lnTo>
                  <a:pt x="106353" y="420320"/>
                </a:lnTo>
                <a:cubicBezTo>
                  <a:pt x="95190" y="431483"/>
                  <a:pt x="77063" y="431483"/>
                  <a:pt x="65901" y="420320"/>
                </a:cubicBezTo>
                <a:cubicBezTo>
                  <a:pt x="54739" y="409158"/>
                  <a:pt x="54739" y="391031"/>
                  <a:pt x="65901" y="379869"/>
                </a:cubicBezTo>
                <a:lnTo>
                  <a:pt x="217170" y="228600"/>
                </a:lnTo>
                <a:lnTo>
                  <a:pt x="65990" y="77331"/>
                </a:lnTo>
                <a:cubicBezTo>
                  <a:pt x="54828" y="66169"/>
                  <a:pt x="54828" y="48042"/>
                  <a:pt x="65990" y="36880"/>
                </a:cubicBezTo>
                <a:cubicBezTo>
                  <a:pt x="77153" y="25717"/>
                  <a:pt x="95280" y="25717"/>
                  <a:pt x="106442" y="36880"/>
                </a:cubicBezTo>
                <a:lnTo>
                  <a:pt x="277892" y="208330"/>
                </a:lnTo>
                <a:close/>
              </a:path>
            </a:pathLst>
          </a:custGeom>
          <a:solidFill>
            <a:srgbClr val="8FA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7313930" y="27940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42900" y="28575"/>
                </a:moveTo>
                <a:lnTo>
                  <a:pt x="457200" y="28575"/>
                </a:lnTo>
                <a:cubicBezTo>
                  <a:pt x="473006" y="28575"/>
                  <a:pt x="485775" y="41344"/>
                  <a:pt x="485775" y="57150"/>
                </a:cubicBezTo>
                <a:cubicBezTo>
                  <a:pt x="485775" y="72956"/>
                  <a:pt x="473006" y="85725"/>
                  <a:pt x="457200" y="85725"/>
                </a:cubicBezTo>
                <a:lnTo>
                  <a:pt x="355759" y="85725"/>
                </a:lnTo>
                <a:cubicBezTo>
                  <a:pt x="351115" y="108764"/>
                  <a:pt x="335310" y="127784"/>
                  <a:pt x="314325" y="136892"/>
                </a:cubicBezTo>
                <a:lnTo>
                  <a:pt x="314325" y="400050"/>
                </a:lnTo>
                <a:lnTo>
                  <a:pt x="457200" y="400050"/>
                </a:lnTo>
                <a:cubicBezTo>
                  <a:pt x="473006" y="400050"/>
                  <a:pt x="485775" y="412819"/>
                  <a:pt x="485775" y="428625"/>
                </a:cubicBezTo>
                <a:cubicBezTo>
                  <a:pt x="485775" y="444431"/>
                  <a:pt x="473006" y="457200"/>
                  <a:pt x="457200" y="457200"/>
                </a:cubicBezTo>
                <a:lnTo>
                  <a:pt x="114300" y="457200"/>
                </a:lnTo>
                <a:cubicBezTo>
                  <a:pt x="98494" y="457200"/>
                  <a:pt x="85725" y="444431"/>
                  <a:pt x="85725" y="428625"/>
                </a:cubicBezTo>
                <a:cubicBezTo>
                  <a:pt x="85725" y="412819"/>
                  <a:pt x="98494" y="400050"/>
                  <a:pt x="114300" y="400050"/>
                </a:cubicBezTo>
                <a:lnTo>
                  <a:pt x="257175" y="400050"/>
                </a:lnTo>
                <a:lnTo>
                  <a:pt x="257175" y="136892"/>
                </a:lnTo>
                <a:cubicBezTo>
                  <a:pt x="236190" y="127695"/>
                  <a:pt x="220385" y="108674"/>
                  <a:pt x="215741" y="85725"/>
                </a:cubicBezTo>
                <a:lnTo>
                  <a:pt x="114300" y="85725"/>
                </a:lnTo>
                <a:cubicBezTo>
                  <a:pt x="98494" y="85725"/>
                  <a:pt x="85725" y="72956"/>
                  <a:pt x="85725" y="57150"/>
                </a:cubicBezTo>
                <a:cubicBezTo>
                  <a:pt x="85725" y="41344"/>
                  <a:pt x="98494" y="28575"/>
                  <a:pt x="114300" y="28575"/>
                </a:cubicBezTo>
                <a:lnTo>
                  <a:pt x="228600" y="28575"/>
                </a:lnTo>
                <a:cubicBezTo>
                  <a:pt x="241637" y="11251"/>
                  <a:pt x="262354" y="0"/>
                  <a:pt x="285750" y="0"/>
                </a:cubicBezTo>
                <a:cubicBezTo>
                  <a:pt x="309146" y="0"/>
                  <a:pt x="329863" y="11251"/>
                  <a:pt x="342900" y="28575"/>
                </a:cubicBezTo>
                <a:close/>
                <a:moveTo>
                  <a:pt x="392549" y="285750"/>
                </a:moveTo>
                <a:lnTo>
                  <a:pt x="521851" y="285750"/>
                </a:lnTo>
                <a:lnTo>
                  <a:pt x="457200" y="174843"/>
                </a:lnTo>
                <a:lnTo>
                  <a:pt x="392549" y="285750"/>
                </a:lnTo>
                <a:close/>
                <a:moveTo>
                  <a:pt x="457200" y="371475"/>
                </a:moveTo>
                <a:cubicBezTo>
                  <a:pt x="401032" y="371475"/>
                  <a:pt x="354330" y="341114"/>
                  <a:pt x="344686" y="301020"/>
                </a:cubicBezTo>
                <a:cubicBezTo>
                  <a:pt x="342364" y="291197"/>
                  <a:pt x="345579" y="281107"/>
                  <a:pt x="350669" y="272355"/>
                </a:cubicBezTo>
                <a:lnTo>
                  <a:pt x="435679" y="126623"/>
                </a:lnTo>
                <a:cubicBezTo>
                  <a:pt x="440144" y="118943"/>
                  <a:pt x="448360" y="114300"/>
                  <a:pt x="457200" y="114300"/>
                </a:cubicBezTo>
                <a:cubicBezTo>
                  <a:pt x="466040" y="114300"/>
                  <a:pt x="474256" y="119033"/>
                  <a:pt x="478721" y="126623"/>
                </a:cubicBezTo>
                <a:lnTo>
                  <a:pt x="563731" y="272355"/>
                </a:lnTo>
                <a:cubicBezTo>
                  <a:pt x="568821" y="281107"/>
                  <a:pt x="572036" y="291197"/>
                  <a:pt x="569714" y="301020"/>
                </a:cubicBezTo>
                <a:cubicBezTo>
                  <a:pt x="560070" y="341025"/>
                  <a:pt x="513368" y="371475"/>
                  <a:pt x="457200" y="371475"/>
                </a:cubicBezTo>
                <a:close/>
                <a:moveTo>
                  <a:pt x="113228" y="174843"/>
                </a:moveTo>
                <a:lnTo>
                  <a:pt x="48578" y="285750"/>
                </a:lnTo>
                <a:lnTo>
                  <a:pt x="177969" y="285750"/>
                </a:lnTo>
                <a:lnTo>
                  <a:pt x="113228" y="174843"/>
                </a:lnTo>
                <a:close/>
                <a:moveTo>
                  <a:pt x="804" y="301020"/>
                </a:moveTo>
                <a:cubicBezTo>
                  <a:pt x="-1518" y="291197"/>
                  <a:pt x="1697" y="281107"/>
                  <a:pt x="6787" y="272355"/>
                </a:cubicBezTo>
                <a:lnTo>
                  <a:pt x="91797" y="126623"/>
                </a:lnTo>
                <a:cubicBezTo>
                  <a:pt x="96262" y="118943"/>
                  <a:pt x="104477" y="114300"/>
                  <a:pt x="113318" y="114300"/>
                </a:cubicBezTo>
                <a:cubicBezTo>
                  <a:pt x="122158" y="114300"/>
                  <a:pt x="130373" y="119033"/>
                  <a:pt x="134838" y="126623"/>
                </a:cubicBezTo>
                <a:lnTo>
                  <a:pt x="219849" y="272355"/>
                </a:lnTo>
                <a:cubicBezTo>
                  <a:pt x="224939" y="281107"/>
                  <a:pt x="228154" y="291197"/>
                  <a:pt x="225832" y="301020"/>
                </a:cubicBezTo>
                <a:cubicBezTo>
                  <a:pt x="216188" y="341025"/>
                  <a:pt x="169485" y="371475"/>
                  <a:pt x="113318" y="371475"/>
                </a:cubicBezTo>
                <a:cubicBezTo>
                  <a:pt x="57150" y="371475"/>
                  <a:pt x="10448" y="341114"/>
                  <a:pt x="804" y="301020"/>
                </a:cubicBez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427470" y="3352800"/>
            <a:ext cx="2349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Normalization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433820" y="3606800"/>
            <a:ext cx="2336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Z-Score Scaling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8960485" y="2870042"/>
            <a:ext cx="285750" cy="457200"/>
          </a:xfrm>
          <a:custGeom>
            <a:avLst/>
            <a:gdLst/>
            <a:ahLst/>
            <a:cxnLst/>
            <a:rect l="l" t="t" r="r" b="b"/>
            <a:pathLst>
              <a:path w="285750" h="457200">
                <a:moveTo>
                  <a:pt x="277803" y="208419"/>
                </a:moveTo>
                <a:cubicBezTo>
                  <a:pt x="288965" y="219581"/>
                  <a:pt x="288965" y="237708"/>
                  <a:pt x="277803" y="248870"/>
                </a:cubicBezTo>
                <a:lnTo>
                  <a:pt x="106353" y="420320"/>
                </a:lnTo>
                <a:cubicBezTo>
                  <a:pt x="95190" y="431483"/>
                  <a:pt x="77063" y="431483"/>
                  <a:pt x="65901" y="420320"/>
                </a:cubicBezTo>
                <a:cubicBezTo>
                  <a:pt x="54739" y="409158"/>
                  <a:pt x="54739" y="391031"/>
                  <a:pt x="65901" y="379869"/>
                </a:cubicBezTo>
                <a:lnTo>
                  <a:pt x="217170" y="228600"/>
                </a:lnTo>
                <a:lnTo>
                  <a:pt x="65990" y="77331"/>
                </a:lnTo>
                <a:cubicBezTo>
                  <a:pt x="54828" y="66169"/>
                  <a:pt x="54828" y="48042"/>
                  <a:pt x="65990" y="36880"/>
                </a:cubicBezTo>
                <a:cubicBezTo>
                  <a:pt x="77153" y="25717"/>
                  <a:pt x="95280" y="25717"/>
                  <a:pt x="106442" y="36880"/>
                </a:cubicBezTo>
                <a:lnTo>
                  <a:pt x="277892" y="208330"/>
                </a:lnTo>
                <a:close/>
              </a:path>
            </a:pathLst>
          </a:custGeom>
          <a:solidFill>
            <a:srgbClr val="8FA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10378440" y="2794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55848" y="10894"/>
                </a:moveTo>
                <a:lnTo>
                  <a:pt x="277088" y="89654"/>
                </a:lnTo>
                <a:lnTo>
                  <a:pt x="367546" y="180112"/>
                </a:lnTo>
                <a:lnTo>
                  <a:pt x="446306" y="101352"/>
                </a:lnTo>
                <a:cubicBezTo>
                  <a:pt x="453271" y="94298"/>
                  <a:pt x="457200" y="84832"/>
                  <a:pt x="457200" y="75009"/>
                </a:cubicBezTo>
                <a:cubicBezTo>
                  <a:pt x="457200" y="65187"/>
                  <a:pt x="453271" y="55721"/>
                  <a:pt x="446306" y="48667"/>
                </a:cubicBezTo>
                <a:lnTo>
                  <a:pt x="408533" y="10894"/>
                </a:lnTo>
                <a:cubicBezTo>
                  <a:pt x="401479" y="3929"/>
                  <a:pt x="392013" y="0"/>
                  <a:pt x="382191" y="0"/>
                </a:cubicBezTo>
                <a:cubicBezTo>
                  <a:pt x="372368" y="0"/>
                  <a:pt x="362903" y="3929"/>
                  <a:pt x="355848" y="10894"/>
                </a:cubicBezTo>
                <a:close/>
                <a:moveTo>
                  <a:pt x="246817" y="119926"/>
                </a:moveTo>
                <a:lnTo>
                  <a:pt x="10894" y="355848"/>
                </a:lnTo>
                <a:cubicBezTo>
                  <a:pt x="3929" y="362903"/>
                  <a:pt x="0" y="372368"/>
                  <a:pt x="0" y="382191"/>
                </a:cubicBezTo>
                <a:cubicBezTo>
                  <a:pt x="0" y="392013"/>
                  <a:pt x="3929" y="401479"/>
                  <a:pt x="10894" y="408533"/>
                </a:cubicBezTo>
                <a:lnTo>
                  <a:pt x="48667" y="446306"/>
                </a:lnTo>
                <a:cubicBezTo>
                  <a:pt x="55721" y="453271"/>
                  <a:pt x="65187" y="457200"/>
                  <a:pt x="75009" y="457200"/>
                </a:cubicBezTo>
                <a:cubicBezTo>
                  <a:pt x="84832" y="457200"/>
                  <a:pt x="94298" y="453271"/>
                  <a:pt x="101352" y="446306"/>
                </a:cubicBezTo>
                <a:lnTo>
                  <a:pt x="337274" y="210383"/>
                </a:lnTo>
                <a:lnTo>
                  <a:pt x="246817" y="119926"/>
                </a:lnTo>
                <a:close/>
              </a:path>
            </a:pathLst>
          </a:custGeom>
          <a:solidFill>
            <a:srgbClr val="7097E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9434830" y="3352800"/>
            <a:ext cx="2349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Augmentation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441180" y="3606800"/>
            <a:ext cx="2336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Spatial &amp; Intensity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254000" y="4216242"/>
            <a:ext cx="11684000" cy="609600"/>
          </a:xfrm>
          <a:custGeom>
            <a:avLst/>
            <a:gdLst/>
            <a:ahLst/>
            <a:cxnLst/>
            <a:rect l="l" t="t" r="r" b="b"/>
            <a:pathLst>
              <a:path w="11684000" h="609600">
                <a:moveTo>
                  <a:pt x="101602" y="0"/>
                </a:moveTo>
                <a:lnTo>
                  <a:pt x="11582398" y="0"/>
                </a:lnTo>
                <a:cubicBezTo>
                  <a:pt x="11638511" y="0"/>
                  <a:pt x="11684000" y="45489"/>
                  <a:pt x="11684000" y="101602"/>
                </a:cubicBezTo>
                <a:lnTo>
                  <a:pt x="11684000" y="507998"/>
                </a:lnTo>
                <a:cubicBezTo>
                  <a:pt x="11684000" y="564111"/>
                  <a:pt x="11638511" y="609600"/>
                  <a:pt x="115823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5C7CB3">
              <a:alpha val="1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7"/>
          <p:cNvSpPr/>
          <p:nvPr/>
        </p:nvSpPr>
        <p:spPr>
          <a:xfrm>
            <a:off x="355600" y="4368642"/>
            <a:ext cx="1148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C7CB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Output: </a:t>
            </a:r>
            <a:r>
              <a:rPr lang="en-US" sz="1600" dirty="0">
                <a:solidFill>
                  <a:srgbClr val="37373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Class-balanced 128³ patches for training, ensuring representation of small tumor regions like ET.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1107</Words>
  <Application>Microsoft Office PowerPoint</Application>
  <PresentationFormat>Widescreen</PresentationFormat>
  <Paragraphs>206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Noto Sans SC</vt:lpstr>
      <vt:lpstr>微软雅黑</vt:lpstr>
      <vt:lpstr>Arial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Campus Showcase: Brain Tumor Segmentation</dc:title>
  <dc:subject>AI Campus Showcase: Brain Tumor Segmentation</dc:subject>
  <dc:creator>Kimi</dc:creator>
  <cp:lastModifiedBy>naushik Beladiya</cp:lastModifiedBy>
  <cp:revision>4</cp:revision>
  <dcterms:created xsi:type="dcterms:W3CDTF">2025-11-16T20:33:23Z</dcterms:created>
  <dcterms:modified xsi:type="dcterms:W3CDTF">2025-12-01T18:33:10Z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{"Label":"AI Campus Showcase: Brain Tumor Segmentation","ContentProducer":"001191110108MACG2KBH8F10000","ProduceID":"d4d34ttpa8fgi2h6akj0","ReservedCode1":"","ContentPropagator":"001191110108MACG2KBH8F20000","PropagateID":"d4d34ttpa8fgi2h6akj0","ReservedCode2":""}</vt:lpwstr>
  </property>
</Properties>
</file>